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5"/>
  </p:normalViewPr>
  <p:slideViewPr>
    <p:cSldViewPr>
      <p:cViewPr>
        <p:scale>
          <a:sx n="86" d="100"/>
          <a:sy n="86" d="100"/>
        </p:scale>
        <p:origin x="1864" y="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133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8830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4181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393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2453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663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9157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7507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9022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260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3836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6F01-3721-4B93-AC8F-EAB36F17F669}" type="datetimeFigureOut">
              <a:rPr lang="es-PA" smtClean="0"/>
              <a:pPr/>
              <a:t>06/17/18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0541-039C-4CFC-BE54-483FE224D775}" type="slidenum">
              <a:rPr lang="es-PA" smtClean="0"/>
              <a:pPr/>
              <a:t>‹Nr.›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5068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1 CuadroTexto"/>
          <p:cNvSpPr txBox="1"/>
          <p:nvPr/>
        </p:nvSpPr>
        <p:spPr>
          <a:xfrm>
            <a:off x="0" y="2780928"/>
            <a:ext cx="453650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PERFIL SUDAMERICANO DE GESTION DE RIESGOS:</a:t>
            </a:r>
          </a:p>
          <a:p>
            <a:r>
              <a:rPr lang="es-PA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APORTES DE LA UNISDR AL FORTALECIMIENTO DE CAPACIDADES REGIONALES</a:t>
            </a:r>
            <a:endParaRPr lang="es-PA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9231682" cy="4469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l"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sz="1800" dirty="0" smtClean="0"/>
              <a:t>ALGUNAS RECOMENDACIONES</a:t>
            </a:r>
            <a:endParaRPr lang="es-EC" sz="1800" dirty="0"/>
          </a:p>
        </p:txBody>
      </p:sp>
      <p:sp>
        <p:nvSpPr>
          <p:cNvPr id="5" name="Rectángulo 4"/>
          <p:cNvSpPr/>
          <p:nvPr/>
        </p:nvSpPr>
        <p:spPr>
          <a:xfrm>
            <a:off x="256783" y="2008938"/>
            <a:ext cx="8843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/>
              <a:t>Fortalecimiento de las entidades responsables del Manejo de riesgo.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/>
              <a:t>Fortalecimiento de los instrumentos </a:t>
            </a:r>
            <a:r>
              <a:rPr lang="es-EC" sz="2400" dirty="0" smtClean="0"/>
              <a:t>legales </a:t>
            </a:r>
            <a:endParaRPr lang="es-EC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/>
              <a:t>Mejoramientos de las capacidades Interinstitucionales y sectoriales: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/>
              <a:t>Mejoramiento de las políticas públicas incorporando la GRD: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/>
              <a:t>Mejoramiento de los planes de desarrollo y ordenamiento territorial con la variable riesgo: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/>
              <a:t>Mejoramiento de los mecanismos de inversión segura y costos eficientes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/>
              <a:t>Mejoramiento del conocimiento de la GRD: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6783" y="681676"/>
            <a:ext cx="8843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s-ES" sz="2400" b="1" dirty="0">
                <a:solidFill>
                  <a:schemeClr val="tx1"/>
                </a:solidFill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Los ámbitos y mecanismos de la GRD que requiere atención y fortalecimiento </a:t>
            </a:r>
            <a:endParaRPr lang="es-EC" sz="2400" b="1" dirty="0">
              <a:solidFill>
                <a:schemeClr val="tx1"/>
              </a:solidFill>
              <a:latin typeface="Calibri Light" panose="020F03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9204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5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31640" y="2132856"/>
            <a:ext cx="4536504" cy="282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6052" indent="-416052" defTabSz="832104">
              <a:spcBef>
                <a:spcPts val="500"/>
              </a:spcBef>
              <a:buSzPct val="100000"/>
              <a:buFont typeface="Arial"/>
              <a:buChar char="•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s-EC" dirty="0" smtClean="0"/>
          </a:p>
          <a:p>
            <a:pPr marL="342900" indent="-342900" defTabSz="832104">
              <a:spcBef>
                <a:spcPts val="500"/>
              </a:spcBef>
              <a:buSzPct val="100000"/>
              <a:buFont typeface="Arial"/>
              <a:buChar char="•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dirty="0" smtClean="0"/>
              <a:t>CONTEXTO E INTRODUCCION</a:t>
            </a:r>
            <a:endParaRPr lang="es-EC" dirty="0"/>
          </a:p>
          <a:p>
            <a:pPr marL="342900" indent="-342900" defTabSz="832104">
              <a:spcBef>
                <a:spcPts val="500"/>
              </a:spcBef>
              <a:buSzPct val="100000"/>
              <a:buFont typeface="Arial"/>
              <a:buChar char="•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dirty="0" smtClean="0"/>
              <a:t>AMBITOS DE TRABAJO</a:t>
            </a:r>
          </a:p>
          <a:p>
            <a:pPr marL="416052" indent="-416052" defTabSz="832104">
              <a:spcBef>
                <a:spcPts val="500"/>
              </a:spcBef>
              <a:buSzPct val="100000"/>
              <a:buFont typeface="Arial"/>
              <a:buChar char="•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dirty="0" smtClean="0"/>
              <a:t>ALGUNOS RESULTADOS </a:t>
            </a:r>
          </a:p>
          <a:p>
            <a:pPr marL="416052" indent="-416052" defTabSz="832104">
              <a:spcBef>
                <a:spcPts val="500"/>
              </a:spcBef>
              <a:buSzPct val="100000"/>
              <a:buFont typeface="Arial"/>
              <a:buChar char="•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dirty="0" smtClean="0"/>
              <a:t>RECOMENDACIONES</a:t>
            </a:r>
          </a:p>
          <a:p>
            <a:pPr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s-EC" dirty="0" smtClean="0"/>
          </a:p>
          <a:p>
            <a:pPr marL="416052" indent="-416052" defTabSz="832104">
              <a:spcBef>
                <a:spcPts val="500"/>
              </a:spcBef>
              <a:buSzPct val="100000"/>
              <a:buFont typeface="Arial"/>
              <a:buChar char="•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25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828" y="980728"/>
            <a:ext cx="4536504" cy="122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b="1" dirty="0" smtClean="0"/>
              <a:t>CONTEXTO E INTRODUCCION</a:t>
            </a:r>
            <a:endParaRPr lang="es-EC" b="1" dirty="0"/>
          </a:p>
          <a:p>
            <a:pPr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s-EC" b="1" dirty="0" smtClean="0"/>
          </a:p>
          <a:p>
            <a:pPr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es-EC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1560" y="191683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DOCUMENTO DE CONSULTA Y APOYO TECNICO PARA IDENTIFICAR MECANISMOS Y CAPACIDADES EN LA REGION EN GRD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619672" y="335699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SURGE EN EL MARCO DE LA ELABORACION DE LA ESTRATEGIA SURAMERICANA DE GRD LIDERADA POR EL GTANGRD Y ACTUALMENTE EN PROCESO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987824" y="458112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DOCUMENTO DE APOYO A LOS PROCESOS DE FORTALECIMIENTO DE CAPACIDADES REGIONALES EN EL MARCO DE LA IMPLEMENTACION DEL MARCO DE SENDAI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28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-108520" y="260648"/>
            <a:ext cx="10005306" cy="44697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l"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dirty="0"/>
              <a:t>         </a:t>
            </a:r>
            <a:r>
              <a:rPr lang="es-EC" sz="2800" dirty="0" smtClean="0"/>
              <a:t>AMBITOS DE TRABAJO </a:t>
            </a:r>
            <a:r>
              <a:rPr lang="es-EC" sz="2800" dirty="0"/>
              <a:t/>
            </a:r>
            <a:br>
              <a:rPr lang="es-EC" sz="2800" dirty="0"/>
            </a:br>
            <a:endParaRPr lang="es-EC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405" t="1563" r="2319" b="1636"/>
          <a:stretch/>
        </p:blipFill>
        <p:spPr>
          <a:xfrm>
            <a:off x="899592" y="836712"/>
            <a:ext cx="7560840" cy="57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29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-400833" y="131207"/>
            <a:ext cx="9231682" cy="4469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l"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sz="1800" dirty="0"/>
              <a:t>         </a:t>
            </a:r>
            <a:r>
              <a:rPr lang="es-EC" sz="1800" dirty="0" smtClean="0"/>
              <a:t>ALGUNOS RESULTADOS</a:t>
            </a:r>
            <a:r>
              <a:rPr lang="mr-IN" sz="1800" dirty="0" smtClean="0"/>
              <a:t>…</a:t>
            </a:r>
            <a:r>
              <a:rPr lang="es-EC" sz="1800" dirty="0"/>
              <a:t/>
            </a:r>
            <a:br>
              <a:rPr lang="es-EC" sz="1800" dirty="0"/>
            </a:br>
            <a:endParaRPr lang="es-EC" sz="1800" dirty="0"/>
          </a:p>
        </p:txBody>
      </p:sp>
      <p:sp>
        <p:nvSpPr>
          <p:cNvPr id="2" name="Rectángulo 1"/>
          <p:cNvSpPr/>
          <p:nvPr/>
        </p:nvSpPr>
        <p:spPr>
          <a:xfrm>
            <a:off x="62629" y="441571"/>
            <a:ext cx="8912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Inclusión de la gestión de riesgo en las políticas públicas y fortalecimiento institucional </a:t>
            </a:r>
            <a:endParaRPr lang="es-EC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396552" y="1916832"/>
            <a:ext cx="3528392" cy="399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Presencia de una Ley de gestión de riesgos nacional</a:t>
            </a:r>
            <a:endParaRPr lang="es-EC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Implementación de una agenda gubernamental donde la GRD es una política de Estado</a:t>
            </a:r>
            <a:endParaRPr lang="es-EC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Presencia de leyes y reglamentos que incluyen la GRD a diferentes niveles de gobierno</a:t>
            </a:r>
            <a:endParaRPr lang="es-EC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Presencia de instancia(s) institucionales del más alto nivel para la GRD </a:t>
            </a:r>
            <a:endParaRPr lang="es-EC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5670843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519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62628" y="0"/>
            <a:ext cx="8772502" cy="4469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l"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sz="1800" dirty="0"/>
              <a:t> </a:t>
            </a:r>
            <a:r>
              <a:rPr lang="es-EC" sz="1800" dirty="0" smtClean="0"/>
              <a:t>       </a:t>
            </a:r>
            <a:r>
              <a:rPr lang="es-EC" sz="1800" dirty="0" smtClean="0"/>
              <a:t>ALGUNOS RESULTADOS</a:t>
            </a:r>
            <a:r>
              <a:rPr lang="mr-IN" sz="1800" dirty="0" smtClean="0"/>
              <a:t>…</a:t>
            </a:r>
            <a:endParaRPr lang="es-EC" sz="1800" dirty="0"/>
          </a:p>
        </p:txBody>
      </p:sp>
      <p:sp>
        <p:nvSpPr>
          <p:cNvPr id="2" name="Rectángulo 1"/>
          <p:cNvSpPr/>
          <p:nvPr/>
        </p:nvSpPr>
        <p:spPr>
          <a:xfrm>
            <a:off x="62628" y="347346"/>
            <a:ext cx="9194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Componentes y herramientas institucionales para el manejo de riesgo</a:t>
            </a:r>
            <a:endParaRPr lang="es-EC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" y="1042329"/>
            <a:ext cx="34571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Instrumentos institucionales para la RRD a diferentes niveles de gobierno y del territorio</a:t>
            </a: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Herramientas de capacitación y formación</a:t>
            </a: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Herramientas de conocimiento (bases de datos, estudios, </a:t>
            </a:r>
            <a:r>
              <a:rPr lang="es-ES" sz="1600" dirty="0" err="1"/>
              <a:t>SIg</a:t>
            </a:r>
            <a:r>
              <a:rPr lang="es-ES" sz="1600" dirty="0"/>
              <a:t> entre otros)</a:t>
            </a: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Protocolos para la GRD y manejo de respuesta</a:t>
            </a: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Planes de Acción, estrategias, programas y otros insumos de gestión</a:t>
            </a: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Convenios institucionales y otros mecanismos de acuerdos entre instituciones</a:t>
            </a: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Resoluciones ministeriales es instrumentos vinculantes sectoriales y nacionales</a:t>
            </a: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 Plataformas virtuales </a:t>
            </a: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Normas e instrumentos de regulación y control </a:t>
            </a:r>
            <a:endParaRPr lang="es-EC" sz="1600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415440"/>
            <a:ext cx="5567819" cy="41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62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-400833" y="131207"/>
            <a:ext cx="9231682" cy="4469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l"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sz="1800" dirty="0"/>
              <a:t>         </a:t>
            </a:r>
            <a:r>
              <a:rPr lang="es-EC" sz="1800" dirty="0" smtClean="0"/>
              <a:t>ALGUNOS RESULTADOS</a:t>
            </a:r>
            <a:r>
              <a:rPr lang="mr-IN" sz="1800" dirty="0" smtClean="0"/>
              <a:t>…</a:t>
            </a:r>
            <a:r>
              <a:rPr lang="es-EC" sz="1800" dirty="0"/>
              <a:t/>
            </a:r>
            <a:br>
              <a:rPr lang="es-EC" sz="1800" dirty="0"/>
            </a:br>
            <a:endParaRPr lang="es-EC" sz="1800" dirty="0"/>
          </a:p>
        </p:txBody>
      </p:sp>
      <p:sp>
        <p:nvSpPr>
          <p:cNvPr id="2" name="Rectángulo 1"/>
          <p:cNvSpPr/>
          <p:nvPr/>
        </p:nvSpPr>
        <p:spPr>
          <a:xfrm>
            <a:off x="62628" y="347346"/>
            <a:ext cx="9194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Elementos de vinculación sector público-privado y población</a:t>
            </a:r>
            <a:endParaRPr lang="es-EC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19195" y="5251074"/>
            <a:ext cx="8811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Iniciativas de capacitación y formación 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Comités (organizaciones y comisiones de GRD)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Relaciones de subsidiariedad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Iniciativas de incentivo económico 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Iniciativas de comunicación </a:t>
            </a:r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9" y="1025150"/>
            <a:ext cx="8072617" cy="42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10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-396552" y="14636"/>
            <a:ext cx="9231682" cy="4469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l"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sz="1800" dirty="0"/>
              <a:t>         </a:t>
            </a:r>
            <a:r>
              <a:rPr lang="es-EC" sz="1800" dirty="0" smtClean="0"/>
              <a:t>ALGUNOS RESULTADOS</a:t>
            </a:r>
            <a:r>
              <a:rPr lang="mr-IN" sz="1800" dirty="0" smtClean="0"/>
              <a:t>…</a:t>
            </a:r>
            <a:r>
              <a:rPr lang="es-ES_tradnl" sz="1800" dirty="0" smtClean="0"/>
              <a:t>.</a:t>
            </a:r>
            <a:r>
              <a:rPr lang="es-EC" sz="1800" dirty="0"/>
              <a:t/>
            </a:r>
            <a:br>
              <a:rPr lang="es-EC" sz="1800" dirty="0"/>
            </a:br>
            <a:endParaRPr lang="es-EC" sz="1800" dirty="0"/>
          </a:p>
        </p:txBody>
      </p:sp>
      <p:sp>
        <p:nvSpPr>
          <p:cNvPr id="2" name="Rectángulo 1"/>
          <p:cNvSpPr/>
          <p:nvPr/>
        </p:nvSpPr>
        <p:spPr>
          <a:xfrm>
            <a:off x="-419624" y="297242"/>
            <a:ext cx="9194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Mecanismos financieros y de presupuesto para la GRD</a:t>
            </a:r>
            <a:r>
              <a:rPr lang="es-ES" sz="2400" b="1" dirty="0"/>
              <a:t> </a:t>
            </a:r>
            <a:endParaRPr lang="es-EC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-55961" y="5420919"/>
            <a:ext cx="8811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Fondos específicos de los Estados para la GRD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Partidas presupuestarias nacionales y/o sectoriales que vinculan temas de GRD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Programas planes y proyectos de inversión que vinculen GRD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Iniciativas de aseguramiento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Fondos externos y multilaterales 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58" y="745298"/>
            <a:ext cx="7154145" cy="47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-400833" y="131207"/>
            <a:ext cx="9231682" cy="4469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l" defTabSz="832104">
              <a:spcBef>
                <a:spcPts val="500"/>
              </a:spcBef>
              <a:buSzPct val="100000"/>
              <a:defRPr sz="2184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s-EC" sz="1800" dirty="0"/>
              <a:t>         PROCEDIMIENTO Y LOGROS PARA SU ELABORACION: MECANISMOS/CAPACIDADES</a:t>
            </a:r>
            <a:br>
              <a:rPr lang="es-EC" sz="1800" dirty="0"/>
            </a:br>
            <a:endParaRPr lang="es-EC" sz="1800" dirty="0"/>
          </a:p>
        </p:txBody>
      </p:sp>
      <p:sp>
        <p:nvSpPr>
          <p:cNvPr id="2" name="Rectángulo 1"/>
          <p:cNvSpPr/>
          <p:nvPr/>
        </p:nvSpPr>
        <p:spPr>
          <a:xfrm>
            <a:off x="19195" y="860913"/>
            <a:ext cx="18784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Insumos técnicos e institucionales para la planificación territorial vinculando la GRD </a:t>
            </a:r>
            <a:endParaRPr lang="es-EC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19195" y="5532598"/>
            <a:ext cx="8811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Herramientas para el conocimiento del riesgo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Información relacionada con la puesta en marcha de Sistemas de Alerta Temprana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Metodologías e instrumentos de ordenamiento territorial con enfoque en riesgos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Planes operativos territoriales 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1" y="347317"/>
            <a:ext cx="7155494" cy="5220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40004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457</Words>
  <Application>Microsoft Macintosh PowerPoint</Application>
  <PresentationFormat>Presentación en pantalla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Calibri</vt:lpstr>
      <vt:lpstr>Calibri Light</vt:lpstr>
      <vt:lpstr>Courier New</vt:lpstr>
      <vt:lpstr>MS Gothic</vt:lpstr>
      <vt:lpstr>Roboto</vt:lpstr>
      <vt:lpstr>Times New Roman</vt:lpstr>
      <vt:lpstr>Trebuchet MS</vt:lpstr>
      <vt:lpstr>Arial</vt:lpstr>
      <vt:lpstr>Tema de Office</vt:lpstr>
      <vt:lpstr>Presentación de PowerPoint</vt:lpstr>
      <vt:lpstr>Presentación de PowerPoint</vt:lpstr>
      <vt:lpstr>Presentación de PowerPoint</vt:lpstr>
      <vt:lpstr>         AMBITOS DE TRABAJO  </vt:lpstr>
      <vt:lpstr>         ALGUNOS RESULTADOS… </vt:lpstr>
      <vt:lpstr>        ALGUNOS RESULTADOS…</vt:lpstr>
      <vt:lpstr>         ALGUNOS RESULTADOS… </vt:lpstr>
      <vt:lpstr>         ALGUNOS RESULTADOS…. </vt:lpstr>
      <vt:lpstr>         PROCEDIMIENTO Y LOGROS PARA SU ELABORACION: MECANISMOS/CAPACIDADES </vt:lpstr>
      <vt:lpstr>ALGUNAS 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SHILOH2013</dc:creator>
  <cp:lastModifiedBy>Jairo Benoit Estaccio</cp:lastModifiedBy>
  <cp:revision>14</cp:revision>
  <dcterms:created xsi:type="dcterms:W3CDTF">2018-05-24T23:02:09Z</dcterms:created>
  <dcterms:modified xsi:type="dcterms:W3CDTF">2018-06-17T23:23:33Z</dcterms:modified>
</cp:coreProperties>
</file>