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0"/>
    <p:restoredTop sz="94886"/>
  </p:normalViewPr>
  <p:slideViewPr>
    <p:cSldViewPr>
      <p:cViewPr>
        <p:scale>
          <a:sx n="80" d="100"/>
          <a:sy n="80" d="100"/>
        </p:scale>
        <p:origin x="-768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133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8830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418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539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245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663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915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750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902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26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3836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6F01-3721-4B93-AC8F-EAB36F17F669}" type="datetimeFigureOut">
              <a:rPr lang="es-PA" smtClean="0"/>
              <a:pPr/>
              <a:t>06/18/2018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0541-039C-4CFC-BE54-483FE224D775}" type="slidenum">
              <a:rPr lang="es-PA" smtClean="0"/>
              <a:pPr/>
              <a:t>‹#›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506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hollander@unesco.org" TargetMode="External"/><Relationship Id="rId5" Type="http://schemas.openxmlformats.org/officeDocument/2006/relationships/hyperlink" Target="mailto:b.aliaga@unesco.org" TargetMode="External"/><Relationship Id="rId4" Type="http://schemas.openxmlformats.org/officeDocument/2006/relationships/hyperlink" Target="mailto:a.brome@unesc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results?search_query=https://www.youtube.com/watch?v=OlGXK-Cqk4s+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179512" y="2707173"/>
            <a:ext cx="4464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</a:rPr>
              <a:t>Towards the UNESCO/IOC-led  CARIBE-EWS Community Performance Based Tsunami Recognition Programme in Honduras </a:t>
            </a:r>
            <a:endParaRPr lang="es-PA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PA" sz="3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903" y="157654"/>
            <a:ext cx="8229600" cy="1160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238"/>
            <a:ext cx="9144000" cy="54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903" y="157654"/>
            <a:ext cx="8229600" cy="1160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25406" y="824585"/>
            <a:ext cx="8226425" cy="726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ICG/CARIBE EWS: Achievements &amp; Gaps </a:t>
            </a:r>
            <a:endParaRPr lang="en-GB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05628" y="1475465"/>
            <a:ext cx="8639503" cy="4761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“Tsunami Ready” – global harmonisation and implementation within all regional TEWS through UNESCO/IOC coordination mechanism - Working </a:t>
            </a:r>
            <a:r>
              <a:rPr lang="en-US" sz="1900" dirty="0">
                <a:solidFill>
                  <a:schemeClr val="tx1"/>
                </a:solidFill>
              </a:rPr>
              <a:t>Group on Tsunamis and Other Hazards Related to Sea-Level Warning and Mitigation </a:t>
            </a:r>
            <a:r>
              <a:rPr lang="en-US" sz="1900" dirty="0" smtClean="0">
                <a:solidFill>
                  <a:schemeClr val="tx1"/>
                </a:solidFill>
              </a:rPr>
              <a:t>Systems (TOWS)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MHEWS framework – Genesis &amp; 2017 Atlantic Hurricane Season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For CARIBE EWS, 2018 North of Honduras Earthquake and Tsunami was a Good First Real Test of the System/Work in progress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At national and local levels the response showed that in case of a damaging real event, the community of Omoa will save a lot of lives thanks to its tsunami preparedness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Monitoring and Detection – gaps, damage &amp; elimination of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Hazard Assessment – limited baseline data and national capacity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Tsunami Services – delays, interpretation challenges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Regional assessment highlighted the need for additional national and local capacity building and education</a:t>
            </a:r>
          </a:p>
        </p:txBody>
      </p:sp>
    </p:spTree>
    <p:extLst>
      <p:ext uri="{BB962C8B-B14F-4D97-AF65-F5344CB8AC3E}">
        <p14:creationId xmlns:p14="http://schemas.microsoft.com/office/powerpoint/2010/main" val="494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903" y="157654"/>
            <a:ext cx="8229600" cy="1160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25406" y="824585"/>
            <a:ext cx="8226425" cy="726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ICG/CARIBE EWS Way Forward … Coming soon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05628" y="1475465"/>
            <a:ext cx="8639503" cy="4761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Pacific Tsunami Warning Center (RTSP) </a:t>
            </a:r>
            <a:r>
              <a:rPr lang="en-US" sz="2000" dirty="0" smtClean="0">
                <a:solidFill>
                  <a:prstClr val="black"/>
                </a:solidFill>
              </a:rPr>
              <a:t>assessing potential to further enhance </a:t>
            </a:r>
            <a:r>
              <a:rPr lang="en-US" sz="2000" smtClean="0">
                <a:solidFill>
                  <a:prstClr val="black"/>
                </a:solidFill>
              </a:rPr>
              <a:t>information for </a:t>
            </a:r>
            <a:r>
              <a:rPr lang="en-US" sz="2000" dirty="0" smtClean="0">
                <a:solidFill>
                  <a:prstClr val="black"/>
                </a:solidFill>
              </a:rPr>
              <a:t>ICG/CARIBE EWS Member States to include travel times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ICG/CARIBE EWS Implementation Plan 2018 – 2023: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Support rehabilitation of regional tsunami monitoring and detection network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Continued support to capacity building training for hazard assessment, warning communication and dissemination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Continued </a:t>
            </a:r>
            <a:r>
              <a:rPr lang="en-US" sz="2000" dirty="0">
                <a:solidFill>
                  <a:prstClr val="black"/>
                </a:solidFill>
              </a:rPr>
              <a:t>implementation of CARIBE EWS Tsunami Ready Program by Member States and </a:t>
            </a:r>
            <a:r>
              <a:rPr lang="en-US" sz="2000" dirty="0" smtClean="0">
                <a:solidFill>
                  <a:prstClr val="black"/>
                </a:solidFill>
              </a:rPr>
              <a:t>Partners to address key components of TEWS: 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ECHO/-AM/BUD/2018/91017 - "Strengthening Early Warning and Response Capacities for Tsunami and Other Coastal Hazards in Central America” 2018-2019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ECHO Project Proposal “Strengthening Capacities of Early Warning and Response for Tsunamis and Other Coastal Hazards in the Caribbean” undergoing negotiations 2018-2019</a:t>
            </a:r>
          </a:p>
        </p:txBody>
      </p:sp>
    </p:spTree>
    <p:extLst>
      <p:ext uri="{BB962C8B-B14F-4D97-AF65-F5344CB8AC3E}">
        <p14:creationId xmlns:p14="http://schemas.microsoft.com/office/powerpoint/2010/main" val="2207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903" y="157654"/>
            <a:ext cx="8229600" cy="1160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520" y="1315503"/>
            <a:ext cx="8226425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Thank you!</a:t>
            </a:r>
          </a:p>
          <a:p>
            <a:r>
              <a:rPr lang="en-US" b="1" dirty="0">
                <a:solidFill>
                  <a:prstClr val="black"/>
                </a:solidFill>
              </a:rPr>
              <a:t>¡</a:t>
            </a:r>
            <a:r>
              <a:rPr lang="en-US" b="1" dirty="0" smtClean="0">
                <a:solidFill>
                  <a:prstClr val="black"/>
                </a:solidFill>
              </a:rPr>
              <a:t>Muchas gracias!</a:t>
            </a:r>
          </a:p>
          <a:p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00" y="2930009"/>
            <a:ext cx="4176464" cy="181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4834065"/>
            <a:ext cx="4292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8D7"/>
                </a:solidFill>
                <a:latin typeface="Segoe UI" charset="0"/>
              </a:rPr>
              <a:t>Alison Brome - </a:t>
            </a:r>
            <a:r>
              <a:rPr lang="en-US" dirty="0" smtClean="0">
                <a:solidFill>
                  <a:srgbClr val="0078D7"/>
                </a:solidFill>
                <a:latin typeface="Segoe UI" charset="0"/>
                <a:hlinkClick r:id="rId4"/>
              </a:rPr>
              <a:t>a.brome@unesco.org</a:t>
            </a:r>
            <a:endParaRPr lang="en-US" dirty="0" smtClean="0">
              <a:solidFill>
                <a:srgbClr val="0078D7"/>
              </a:solidFill>
              <a:latin typeface="Segoe UI" charset="0"/>
            </a:endParaRPr>
          </a:p>
          <a:p>
            <a:r>
              <a:rPr lang="en-US" dirty="0" smtClean="0">
                <a:solidFill>
                  <a:srgbClr val="0078D7"/>
                </a:solidFill>
                <a:latin typeface="Segoe UI" charset="0"/>
              </a:rPr>
              <a:t>Bernardo Aliaga – </a:t>
            </a:r>
            <a:r>
              <a:rPr lang="en-US" dirty="0" smtClean="0">
                <a:solidFill>
                  <a:srgbClr val="0078D7"/>
                </a:solidFill>
                <a:latin typeface="Segoe UI" charset="0"/>
                <a:hlinkClick r:id="rId5"/>
              </a:rPr>
              <a:t>b.aliaga@unesco.org</a:t>
            </a:r>
            <a:endParaRPr lang="en-US" dirty="0" smtClean="0">
              <a:solidFill>
                <a:srgbClr val="0078D7"/>
              </a:solidFill>
              <a:latin typeface="Segoe UI" charset="0"/>
            </a:endParaRPr>
          </a:p>
          <a:p>
            <a:r>
              <a:rPr lang="en-US" dirty="0" smtClean="0">
                <a:solidFill>
                  <a:srgbClr val="0078D7"/>
                </a:solidFill>
                <a:latin typeface="Segoe UI" charset="0"/>
              </a:rPr>
              <a:t>Astrid Hollander – </a:t>
            </a:r>
            <a:r>
              <a:rPr lang="en-US" dirty="0" smtClean="0">
                <a:solidFill>
                  <a:srgbClr val="0078D7"/>
                </a:solidFill>
                <a:latin typeface="Segoe UI" charset="0"/>
                <a:hlinkClick r:id="rId6"/>
              </a:rPr>
              <a:t>a.hollander@unesco.org</a:t>
            </a:r>
            <a:r>
              <a:rPr lang="en-US" dirty="0" smtClean="0">
                <a:solidFill>
                  <a:srgbClr val="0078D7"/>
                </a:solidFill>
                <a:latin typeface="Segoe UI" charset="0"/>
              </a:rPr>
              <a:t> </a:t>
            </a:r>
            <a:endParaRPr lang="en-US" dirty="0">
              <a:solidFill>
                <a:srgbClr val="0078D7"/>
              </a:solidFill>
              <a:latin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12474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Tsunami Early Warning Systems (TEWS)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Education and TEWS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Towards CARIBE EWS Tsunami Ready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Making the Difference - </a:t>
            </a:r>
            <a:r>
              <a:rPr lang="en-US" sz="2400" dirty="0" smtClean="0"/>
              <a:t>Impact </a:t>
            </a:r>
            <a:r>
              <a:rPr lang="en-US" sz="2400" dirty="0"/>
              <a:t>of </a:t>
            </a:r>
            <a:r>
              <a:rPr lang="en-US" sz="2400" dirty="0" smtClean="0"/>
              <a:t>Development </a:t>
            </a:r>
            <a:r>
              <a:rPr lang="en-US" sz="2400" dirty="0"/>
              <a:t>of </a:t>
            </a:r>
            <a:r>
              <a:rPr lang="en-US" sz="2400" dirty="0" smtClean="0"/>
              <a:t>National </a:t>
            </a:r>
            <a:r>
              <a:rPr lang="en-US" sz="2400" dirty="0"/>
              <a:t>TEWS, Education &amp; Tsunami Ready -  Jan 2018 North of Honduras Earthquake &amp; Tsunami </a:t>
            </a:r>
            <a:r>
              <a:rPr lang="en-US" sz="2400" dirty="0" smtClean="0"/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Summary </a:t>
            </a:r>
            <a:r>
              <a:rPr lang="en-US" sz="2400" dirty="0"/>
              <a:t>&amp; Way Forward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Our project: ECHO/-CM/BUD/2016/91000   "Building Resilient Communities and Integrated Early Warning Systems for Tsunamis and Other Ocean-Related Hazards in Central America"  2016-2017</a:t>
            </a:r>
          </a:p>
        </p:txBody>
      </p:sp>
    </p:spTree>
    <p:extLst>
      <p:ext uri="{BB962C8B-B14F-4D97-AF65-F5344CB8AC3E}">
        <p14:creationId xmlns:p14="http://schemas.microsoft.com/office/powerpoint/2010/main" val="14128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14141" y="3492476"/>
            <a:ext cx="3810319" cy="262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UNESCO IOC Intergovernmental Coordination Group for Tsunami and Other Coastal Hazards for the Caribbean and Adjacent Regions (CARIBE EWS)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u="sng" dirty="0"/>
              <a:t>32 MS and 16 Territories </a:t>
            </a:r>
            <a:br>
              <a:rPr lang="en-US" sz="2000" u="sng" dirty="0"/>
            </a:br>
            <a:r>
              <a:rPr lang="en-US" sz="2000" u="sng" dirty="0"/>
              <a:t>(6 Associate MS of UNESCO); </a:t>
            </a:r>
            <a:br>
              <a:rPr lang="en-US" sz="2000" u="sng" dirty="0"/>
            </a:br>
            <a:r>
              <a:rPr lang="en-US" sz="2000" u="sng" dirty="0"/>
              <a:t>16 SIDS</a:t>
            </a:r>
            <a:endParaRPr lang="en-US" sz="2000" b="1" dirty="0"/>
          </a:p>
        </p:txBody>
      </p:sp>
      <p:pic>
        <p:nvPicPr>
          <p:cNvPr id="5" name="Picture 4" descr="C:\Users\carolina.hincapie\Desktop\Caribe EWS projects\PTWC-ServiceAr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5" y="3514012"/>
            <a:ext cx="4410514" cy="27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arolina.hincapie\Desktop\Caribe EWS projects\GT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594543" cy="23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455613" y="107576"/>
            <a:ext cx="8226425" cy="95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1. Tsunami Early Warning Systems (TEWS)</a:t>
            </a:r>
            <a:br>
              <a:rPr lang="en-US" sz="2800" b="1" dirty="0" smtClean="0"/>
            </a:br>
            <a:r>
              <a:rPr lang="en-US" sz="2800" b="1" dirty="0" smtClean="0"/>
              <a:t>	The CARIBE EWS Service Model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44" y="1323272"/>
            <a:ext cx="5467456" cy="553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37" y="1307772"/>
            <a:ext cx="333487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0">
              <a:buNone/>
            </a:pPr>
            <a:r>
              <a:rPr lang="en-US" sz="2000" b="1" dirty="0"/>
              <a:t>COMPONENTS</a:t>
            </a:r>
          </a:p>
          <a:p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Monitoring &amp; </a:t>
            </a:r>
            <a:r>
              <a:rPr lang="en-US" dirty="0" smtClean="0"/>
              <a:t>Detection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 smtClean="0"/>
              <a:t>Hazard </a:t>
            </a:r>
            <a:r>
              <a:rPr lang="en-US" dirty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Tsunami Services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Preparedness, Readiness &amp; Resilience – Public </a:t>
            </a:r>
            <a:r>
              <a:rPr lang="en-US" dirty="0" smtClean="0"/>
              <a:t>information and Formal  </a:t>
            </a:r>
            <a:r>
              <a:rPr lang="en-US" dirty="0"/>
              <a:t>Education </a:t>
            </a:r>
            <a:r>
              <a:rPr lang="en-US" dirty="0" smtClean="0"/>
              <a:t>, Drills</a:t>
            </a:r>
            <a:endParaRPr lang="en-GB" dirty="0"/>
          </a:p>
          <a:p>
            <a:pPr marL="68580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1" y="4504263"/>
            <a:ext cx="2880101" cy="21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0013" y="786109"/>
            <a:ext cx="7530465" cy="71628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1. TEWS Feature: CARIBE WAVE 17</a:t>
            </a:r>
            <a:endParaRPr lang="en-US" sz="27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9045" y="1502389"/>
            <a:ext cx="8172400" cy="263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>
                <a:solidFill>
                  <a:schemeClr val="tx1"/>
                </a:solidFill>
              </a:rPr>
              <a:t>740,000 participants in CARIBE WAVE 17</a:t>
            </a:r>
          </a:p>
          <a:p>
            <a:pPr lvl="0"/>
            <a:r>
              <a:rPr lang="en-GB" sz="2000" dirty="0">
                <a:solidFill>
                  <a:schemeClr val="tx1"/>
                </a:solidFill>
              </a:rPr>
              <a:t>Participation and feedback from all 32 Member States and 15/16 Territories</a:t>
            </a:r>
          </a:p>
          <a:p>
            <a:pPr lvl="0"/>
            <a:r>
              <a:rPr lang="en-GB" sz="2000" dirty="0">
                <a:solidFill>
                  <a:schemeClr val="tx1"/>
                </a:solidFill>
              </a:rPr>
              <a:t>Communication systems between PTWC and MS Tested</a:t>
            </a:r>
          </a:p>
          <a:p>
            <a:pPr lvl="0"/>
            <a:r>
              <a:rPr lang="en-GB" sz="2000" dirty="0">
                <a:solidFill>
                  <a:schemeClr val="tx1"/>
                </a:solidFill>
              </a:rPr>
              <a:t>National and Local Standard Operating Procedures were tested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8225"/>
            <a:ext cx="3562916" cy="204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70427"/>
            <a:ext cx="3256766" cy="28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86109"/>
            <a:ext cx="8821445" cy="71628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2. </a:t>
            </a:r>
            <a:r>
              <a:rPr lang="en-GB" sz="2400" b="1" dirty="0" err="1" smtClean="0"/>
              <a:t>Educati</a:t>
            </a:r>
            <a:r>
              <a:rPr lang="es-ES" sz="2400" b="1" dirty="0" smtClean="0"/>
              <a:t>on and TEWS</a:t>
            </a:r>
            <a:r>
              <a:rPr lang="en-GB" sz="2400" b="1" dirty="0" smtClean="0"/>
              <a:t>– </a:t>
            </a:r>
            <a:r>
              <a:rPr lang="es-ES" sz="2400" b="1" dirty="0"/>
              <a:t>I</a:t>
            </a:r>
            <a:r>
              <a:rPr lang="es-ES" sz="2400" b="1" dirty="0" smtClean="0"/>
              <a:t>mplementation in </a:t>
            </a:r>
            <a:r>
              <a:rPr lang="es-ES" sz="2400" b="1" dirty="0"/>
              <a:t>El Salvador, Honduras, Guatemala </a:t>
            </a:r>
            <a:r>
              <a:rPr lang="es-ES" sz="2400" b="1" dirty="0" smtClean="0"/>
              <a:t>and </a:t>
            </a:r>
            <a:r>
              <a:rPr lang="es-ES" sz="2400" b="1" dirty="0"/>
              <a:t>Nicaragua</a:t>
            </a:r>
            <a:endParaRPr lang="en-US" sz="27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513" y="1772816"/>
            <a:ext cx="4280527" cy="415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161 teachers trained</a:t>
            </a:r>
          </a:p>
          <a:p>
            <a:r>
              <a:rPr lang="en-US" dirty="0" smtClean="0"/>
              <a:t>320 students and 235 parents trained on what is a tsunami, how it is generated, how it can be detected, how to prepare and how to be safe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97" y="1584175"/>
            <a:ext cx="315078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5" y="1793506"/>
            <a:ext cx="3467134" cy="43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9952" y="2271245"/>
            <a:ext cx="4808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Pilot Performance Based Community Recognition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10 Guidelines that the community has to meet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6 international recognitions by UNESCO/IOC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Almost 200 communities TsunamiReady® in USA (including 54 in the Caribbean)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02915" y="936897"/>
            <a:ext cx="8029525" cy="85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</a:t>
            </a:r>
            <a:r>
              <a:rPr lang="en-US" dirty="0"/>
              <a:t>Towards CARIBE EWS Tsunami Ready - </a:t>
            </a:r>
            <a:r>
              <a:rPr lang="en-US" dirty="0" smtClean="0"/>
              <a:t>Key </a:t>
            </a:r>
            <a:r>
              <a:rPr lang="en-US" dirty="0"/>
              <a:t>C</a:t>
            </a:r>
            <a:r>
              <a:rPr lang="en-US" dirty="0" smtClean="0"/>
              <a:t>omponents</a:t>
            </a:r>
            <a:r>
              <a:rPr lang="en-US" dirty="0"/>
              <a:t>, </a:t>
            </a:r>
            <a:r>
              <a:rPr lang="en-US" dirty="0" smtClean="0"/>
              <a:t>Execution </a:t>
            </a:r>
            <a:r>
              <a:rPr lang="en-US" dirty="0"/>
              <a:t>in Omoa, Honduras through </a:t>
            </a:r>
            <a:r>
              <a:rPr lang="en-US" dirty="0" smtClean="0"/>
              <a:t>ECHO-funded </a:t>
            </a:r>
            <a:r>
              <a:rPr lang="en-US" dirty="0"/>
              <a:t>project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3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943784"/>
            <a:ext cx="8496944" cy="95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4. Marcando la diferencia – ejercicio de tsunami en Omoa, Honduras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03528"/>
            <a:ext cx="3756347" cy="43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18810" y="2332127"/>
            <a:ext cx="3407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Omoa </a:t>
            </a:r>
            <a:r>
              <a:rPr lang="es-ES" b="1" dirty="0" smtClean="0"/>
              <a:t>prepara para Tsunami Ready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Video en español 2:32 minutos</a:t>
            </a:r>
          </a:p>
          <a:p>
            <a:endParaRPr lang="es-ES" b="1" dirty="0"/>
          </a:p>
          <a:p>
            <a:r>
              <a:rPr lang="es-ES" b="1" dirty="0" smtClean="0">
                <a:hlinkClick r:id="rId4"/>
              </a:rPr>
              <a:t>https://www.youtube.com/watch?v=OlGXK-Cqk4s - YouTube</a:t>
            </a:r>
            <a:endParaRPr lang="es-ES" b="1" dirty="0"/>
          </a:p>
          <a:p>
            <a:endParaRPr lang="es-ES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8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9903" y="157654"/>
            <a:ext cx="8229600" cy="1160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317811"/>
            <a:ext cx="44919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10,de enero </a:t>
            </a:r>
            <a:r>
              <a:rPr lang="en-US" sz="2000" dirty="0"/>
              <a:t>2018 </a:t>
            </a:r>
            <a:r>
              <a:rPr lang="en-US" sz="2000" dirty="0" smtClean="0"/>
              <a:t>a las 2h51 </a:t>
            </a:r>
            <a:r>
              <a:rPr lang="en-US" sz="2000" dirty="0"/>
              <a:t>UTC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9 de enero, 8:51 PM tiempo local</a:t>
            </a:r>
            <a:r>
              <a:rPr lang="en-US" sz="2000" dirty="0" smtClean="0"/>
              <a:t>) un terremoto de </a:t>
            </a:r>
            <a:r>
              <a:rPr lang="en-US" sz="2000" dirty="0"/>
              <a:t>Mw 7.6 </a:t>
            </a:r>
            <a:r>
              <a:rPr lang="en-US" sz="2000" dirty="0" smtClean="0"/>
              <a:t>ocurri</a:t>
            </a:r>
            <a:r>
              <a:rPr lang="es-ES" sz="2000" dirty="0" smtClean="0"/>
              <a:t>ó cotsa afuera de </a:t>
            </a:r>
            <a:r>
              <a:rPr lang="en-US" sz="2000" dirty="0" smtClean="0"/>
              <a:t>Swan </a:t>
            </a:r>
            <a:r>
              <a:rPr lang="en-US" sz="2000" dirty="0"/>
              <a:t>Island (Honduras). </a:t>
            </a:r>
            <a:r>
              <a:rPr lang="en-US" sz="2000" dirty="0" smtClean="0"/>
              <a:t>Afortunadamente, el terremoto no caus</a:t>
            </a:r>
            <a:r>
              <a:rPr lang="es-ES" sz="2000" dirty="0" smtClean="0"/>
              <a:t>ó mayor daño y el tsunami fue pequeño. Fue la primera vez que el Centro de Alerta de Tsunami del Pacífico (PTWC) emitió una alerta de tsunami para el Caribe desde </a:t>
            </a:r>
            <a:r>
              <a:rPr lang="en-US" sz="2000" dirty="0" smtClean="0"/>
              <a:t>la </a:t>
            </a:r>
            <a:r>
              <a:rPr lang="en-US" sz="2000" dirty="0" err="1" smtClean="0"/>
              <a:t>implementaci</a:t>
            </a:r>
            <a:r>
              <a:rPr lang="es-ES" sz="2000" dirty="0" smtClean="0"/>
              <a:t>ón completa en 2016 de los productos mejorados para el Sistema de la UNESCO-COI para Alerta de Tsunami y otras amenazas costeras </a:t>
            </a:r>
            <a:r>
              <a:rPr lang="en-US" sz="2000" dirty="0" smtClean="0"/>
              <a:t> para el Caribe y regiones adyacentes (</a:t>
            </a:r>
            <a:r>
              <a:rPr lang="en-US" sz="2000" dirty="0"/>
              <a:t>CARIBE </a:t>
            </a:r>
            <a:r>
              <a:rPr lang="en-US" sz="2000" dirty="0" smtClean="0"/>
              <a:t>SAT).</a:t>
            </a:r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828847" y="1033804"/>
            <a:ext cx="4315153" cy="11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b="1" kern="0" dirty="0" smtClean="0"/>
              <a:t>CARIBE EWS – TSUNAMI THREAT MESSAGE</a:t>
            </a:r>
            <a:r>
              <a:rPr lang="en-US" sz="2700" kern="0" dirty="0" smtClean="0"/>
              <a:t/>
            </a:r>
            <a:br>
              <a:rPr lang="en-US" sz="2700" kern="0" dirty="0" smtClean="0"/>
            </a:br>
            <a:r>
              <a:rPr lang="en-US" sz="2700" b="1" kern="0" dirty="0" smtClean="0"/>
              <a:t>TSUNAMI MESSAGE NUMBER 1</a:t>
            </a:r>
            <a:br>
              <a:rPr lang="en-US" sz="2700" b="1" kern="0" dirty="0" smtClean="0"/>
            </a:br>
            <a:r>
              <a:rPr lang="en-US" sz="2700" b="1" kern="0" dirty="0" smtClean="0"/>
              <a:t>NWS PACIFIC TSUNAMI WARNING CENTER EWA BEACH HI</a:t>
            </a:r>
            <a:br>
              <a:rPr lang="en-US" sz="2700" b="1" kern="0" dirty="0" smtClean="0"/>
            </a:br>
            <a:r>
              <a:rPr lang="en-US" sz="2700" b="1" kern="0" dirty="0" smtClean="0"/>
              <a:t>0257 UTC WED JAN 10 2018</a:t>
            </a:r>
            <a:r>
              <a:rPr lang="en-US" b="1" kern="0" dirty="0" smtClean="0"/>
              <a:t/>
            </a:r>
            <a:br>
              <a:rPr lang="en-US" b="1" kern="0" dirty="0" smtClean="0"/>
            </a:br>
            <a:endParaRPr lang="en-US" b="1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28847" y="1842478"/>
            <a:ext cx="3800147" cy="1974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HAZARDOUS TSUNAMI WAVES FROM THIS EARTHQUAKE </a:t>
            </a:r>
            <a:r>
              <a:rPr lang="en-US" sz="1400" dirty="0" smtClean="0">
                <a:solidFill>
                  <a:srgbClr val="FF0000"/>
                </a:solidFill>
              </a:rPr>
              <a:t>ARE POSSIBLE </a:t>
            </a:r>
            <a:r>
              <a:rPr lang="en-US" sz="1400" u="sng" dirty="0" smtClean="0">
                <a:solidFill>
                  <a:srgbClr val="FF0000"/>
                </a:solidFill>
              </a:rPr>
              <a:t>WITHIN 1000 KM </a:t>
            </a:r>
            <a:r>
              <a:rPr lang="en-US" sz="1400" dirty="0" smtClean="0"/>
              <a:t>OF THE EPICENTER ALONG THE COASTS OF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CAYMAN ISLANDS... </a:t>
            </a:r>
            <a:r>
              <a:rPr lang="es-PR" sz="1400" dirty="0" smtClean="0"/>
              <a:t>JAMAICA... MEXICO... </a:t>
            </a:r>
            <a:r>
              <a:rPr lang="es-PR" sz="1400" dirty="0" smtClean="0">
                <a:solidFill>
                  <a:srgbClr val="FF0000"/>
                </a:solidFill>
              </a:rPr>
              <a:t>HONDURAS</a:t>
            </a:r>
            <a:r>
              <a:rPr lang="es-PR" sz="1400" dirty="0" smtClean="0"/>
              <a:t>... CUBA...BELIZE... SAN ANDRES PROVID... COSTA RICA... </a:t>
            </a:r>
            <a:r>
              <a:rPr lang="en-US" sz="1400" dirty="0" smtClean="0"/>
              <a:t>PANAMA...NICARAGUA AND GUATEMALA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Content Placeholder 3" descr="C:\Users\ctwp.sad\Swan Islands Event - Honduras Jan 10, 2018\TWS_Forecast_Polygons (2)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795"/>
            <a:ext cx="4675516" cy="2803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4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716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SHILOH2013</dc:creator>
  <cp:lastModifiedBy>Alison Brome</cp:lastModifiedBy>
  <cp:revision>39</cp:revision>
  <dcterms:created xsi:type="dcterms:W3CDTF">2018-05-24T23:02:09Z</dcterms:created>
  <dcterms:modified xsi:type="dcterms:W3CDTF">2018-06-18T21:56:42Z</dcterms:modified>
</cp:coreProperties>
</file>