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83" r:id="rId2"/>
    <p:sldId id="393" r:id="rId3"/>
    <p:sldId id="394" r:id="rId4"/>
    <p:sldId id="395" r:id="rId5"/>
    <p:sldId id="409" r:id="rId6"/>
    <p:sldId id="397" r:id="rId7"/>
    <p:sldId id="398" r:id="rId8"/>
    <p:sldId id="399" r:id="rId9"/>
    <p:sldId id="400" r:id="rId10"/>
    <p:sldId id="401" r:id="rId11"/>
    <p:sldId id="402" r:id="rId12"/>
    <p:sldId id="403" r:id="rId13"/>
    <p:sldId id="404" r:id="rId14"/>
    <p:sldId id="405" r:id="rId15"/>
    <p:sldId id="406" r:id="rId16"/>
    <p:sldId id="407" r:id="rId17"/>
    <p:sldId id="408" r:id="rId18"/>
    <p:sldId id="344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43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D662F-0C66-4C6D-95AD-45FA11699FA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87505-BA86-4E1A-9FA9-529140F08F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040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85916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1FFE5-30C7-3C41-9C03-F089FEC6F5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35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1FFE5-30C7-3C41-9C03-F089FEC6F5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02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1FFE5-30C7-3C41-9C03-F089FEC6F5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61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</a:t>
            </a:r>
            <a:r>
              <a:rPr lang="it-IT" baseline="0" dirty="0" smtClean="0"/>
              <a:t> partir de la </a:t>
            </a:r>
            <a:r>
              <a:rPr lang="it-IT" baseline="0" dirty="0" err="1" smtClean="0"/>
              <a:t>primera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instalación</a:t>
            </a:r>
            <a:r>
              <a:rPr lang="it-IT" baseline="0" dirty="0" smtClean="0"/>
              <a:t> de la </a:t>
            </a:r>
            <a:r>
              <a:rPr lang="it-IT" baseline="0" dirty="0" err="1" smtClean="0"/>
              <a:t>plataforma</a:t>
            </a:r>
            <a:r>
              <a:rPr lang="it-IT" baseline="0" dirty="0" smtClean="0"/>
              <a:t> Dewetra, </a:t>
            </a:r>
            <a:r>
              <a:rPr lang="it-IT" baseline="0" dirty="0" err="1" smtClean="0"/>
              <a:t>gracias</a:t>
            </a:r>
            <a:r>
              <a:rPr lang="it-IT" baseline="0" dirty="0" smtClean="0"/>
              <a:t> al </a:t>
            </a:r>
            <a:r>
              <a:rPr lang="it-IT" baseline="0" dirty="0" err="1" smtClean="0"/>
              <a:t>aporte</a:t>
            </a:r>
            <a:r>
              <a:rPr lang="it-IT" baseline="0" dirty="0" smtClean="0"/>
              <a:t> de FAO y </a:t>
            </a:r>
            <a:r>
              <a:rPr lang="it-IT" baseline="0" dirty="0" err="1" smtClean="0"/>
              <a:t>Cooperación</a:t>
            </a:r>
            <a:r>
              <a:rPr lang="it-IT" baseline="0" dirty="0" smtClean="0"/>
              <a:t> Italiana, </a:t>
            </a:r>
            <a:r>
              <a:rPr lang="it-IT" baseline="0" dirty="0" err="1" smtClean="0"/>
              <a:t>otras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iniciativas</a:t>
            </a:r>
            <a:r>
              <a:rPr lang="it-IT" baseline="0" dirty="0" smtClean="0"/>
              <a:t> se </a:t>
            </a:r>
            <a:r>
              <a:rPr lang="it-IT" baseline="0" dirty="0" err="1" smtClean="0"/>
              <a:t>sumaron</a:t>
            </a:r>
            <a:r>
              <a:rPr lang="it-IT" baseline="0" dirty="0" smtClean="0"/>
              <a:t> para </a:t>
            </a:r>
            <a:r>
              <a:rPr lang="it-IT" baseline="0" dirty="0" err="1" smtClean="0"/>
              <a:t>agregar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datos</a:t>
            </a:r>
            <a:r>
              <a:rPr lang="it-IT" baseline="0" dirty="0" smtClean="0"/>
              <a:t> a la </a:t>
            </a:r>
            <a:r>
              <a:rPr lang="it-IT" baseline="0" dirty="0" err="1" smtClean="0"/>
              <a:t>plataforma</a:t>
            </a:r>
            <a:r>
              <a:rPr lang="it-IT" baseline="0" dirty="0" smtClean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1FFE5-30C7-3C41-9C03-F089FEC6F5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59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786265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1FFE5-30C7-3C41-9C03-F089FEC6F5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21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1FFE5-30C7-3C41-9C03-F089FEC6F5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94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Todos</a:t>
            </a:r>
            <a:r>
              <a:rPr lang="es-ES_tradnl" baseline="0" dirty="0" smtClean="0"/>
              <a:t> los datos o resultados de otras elaboraciones confluyen en la plataforma Dewetra</a:t>
            </a:r>
            <a:endParaRPr lang="es-ES_tradnl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1FFE5-30C7-3C41-9C03-F089FEC6F5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22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plataforma</a:t>
            </a:r>
            <a:r>
              <a:rPr lang="en-US" dirty="0" smtClean="0"/>
              <a:t> de </a:t>
            </a:r>
            <a:r>
              <a:rPr lang="en-US" dirty="0" err="1" smtClean="0"/>
              <a:t>apoyo</a:t>
            </a:r>
            <a:r>
              <a:rPr lang="en-US" baseline="0" dirty="0" smtClean="0"/>
              <a:t> a la </a:t>
            </a:r>
            <a:r>
              <a:rPr lang="en-US" baseline="0" dirty="0" err="1" smtClean="0"/>
              <a:t>toma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decisiones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materia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alerta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temprana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defensa</a:t>
            </a:r>
            <a:r>
              <a:rPr lang="en-US" baseline="0" dirty="0" smtClean="0"/>
              <a:t> civil </a:t>
            </a:r>
            <a:r>
              <a:rPr lang="en-US" baseline="0" dirty="0" err="1" smtClean="0"/>
              <a:t>comporta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serie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protocoles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comunicacion</a:t>
            </a:r>
            <a:r>
              <a:rPr lang="en-US" baseline="0" dirty="0" smtClean="0"/>
              <a:t> entre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istituciones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involucradas</a:t>
            </a:r>
            <a:r>
              <a:rPr lang="en-US" baseline="0" dirty="0" smtClean="0"/>
              <a:t>, a los </a:t>
            </a:r>
            <a:r>
              <a:rPr lang="en-US" baseline="0" dirty="0" err="1" smtClean="0"/>
              <a:t>diferentes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niveles</a:t>
            </a:r>
            <a:r>
              <a:rPr lang="en-US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Comunicación a nivel transversal (Nivel Central): Emisión boletín de criticidad meteorológica por el SENAMHI,</a:t>
            </a:r>
            <a:r>
              <a:rPr lang="es-ES_tradnl" baseline="0" dirty="0" smtClean="0"/>
              <a:t> compartido con el </a:t>
            </a:r>
            <a:r>
              <a:rPr lang="es-ES_tradnl" dirty="0" smtClean="0"/>
              <a:t>VIDECI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Comunicación</a:t>
            </a:r>
            <a:r>
              <a:rPr lang="es-ES_tradnl" baseline="0" dirty="0" smtClean="0"/>
              <a:t> a nivel transversal: entre los diferentes niveles.</a:t>
            </a:r>
            <a:endParaRPr lang="es-ES_tradnl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1FFE5-30C7-3C41-9C03-F089FEC6F5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9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Emisión boletín de criticidad meteorológica por el SENAMHI,</a:t>
            </a:r>
            <a:r>
              <a:rPr lang="es-ES_tradnl" baseline="0" dirty="0" smtClean="0"/>
              <a:t> compartido con el </a:t>
            </a:r>
            <a:r>
              <a:rPr lang="es-ES_tradnl" dirty="0" smtClean="0"/>
              <a:t>VIDECI</a:t>
            </a:r>
          </a:p>
          <a:p>
            <a:r>
              <a:rPr lang="es-ES_tradnl" dirty="0" smtClean="0"/>
              <a:t>Emisión boletín de riesgo por el VIDECI hacia las UGR </a:t>
            </a:r>
          </a:p>
          <a:p>
            <a:r>
              <a:rPr lang="es-ES_tradnl" dirty="0" smtClean="0"/>
              <a:t>Diferentes amenazas meteorológicas:</a:t>
            </a:r>
            <a:r>
              <a:rPr lang="es-ES_tradnl" dirty="0" smtClean="0">
                <a:solidFill>
                  <a:srgbClr val="984807"/>
                </a:solidFill>
              </a:rPr>
              <a:t> lluvia, viento, temperatura y inundaciones </a:t>
            </a:r>
          </a:p>
          <a:p>
            <a:r>
              <a:rPr lang="es-ES_tradnl" dirty="0" smtClean="0"/>
              <a:t>Diferentes formatos de output: gráfico (mapa), textual extenso, textual breve (</a:t>
            </a:r>
            <a:r>
              <a:rPr lang="es-ES_tradnl" dirty="0" err="1" smtClean="0"/>
              <a:t>sms</a:t>
            </a:r>
            <a:r>
              <a:rPr lang="es-ES_tradnl" dirty="0" smtClean="0"/>
              <a:t>) </a:t>
            </a:r>
          </a:p>
          <a:p>
            <a:r>
              <a:rPr lang="es-ES_tradnl" dirty="0" smtClean="0"/>
              <a:t>Diferentes canales de comunicación: email, fax, </a:t>
            </a:r>
            <a:r>
              <a:rPr lang="es-ES_tradnl" dirty="0" err="1" smtClean="0"/>
              <a:t>sms</a:t>
            </a:r>
            <a:r>
              <a:rPr lang="es-ES_tradnl" dirty="0" smtClean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209805-20B0-A646-B8D1-E999E80CB372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040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827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288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9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85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09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16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39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563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06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952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894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744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21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604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3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20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70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8C21802-B588-45B7-AE12-16730BC6807E}" type="datetimeFigureOut">
              <a:rPr lang="es-ES" smtClean="0"/>
              <a:t>18/06/2018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01235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enamhi.gob.bo/" TargetMode="External"/><Relationship Id="rId5" Type="http://schemas.openxmlformats.org/officeDocument/2006/relationships/hyperlink" Target="mailto:leo@senamhi.Gob.bo" TargetMode="Externa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7410547" cy="3329581"/>
          </a:xfrm>
        </p:spPr>
        <p:txBody>
          <a:bodyPr>
            <a:noAutofit/>
          </a:bodyPr>
          <a:lstStyle/>
          <a:p>
            <a:r>
              <a:rPr lang="es-ES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Nacionales de Alerta Temprana: replicando en los países vecinos la experiencia exitosa de la plataforma DEWETRA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4955" y="4979251"/>
            <a:ext cx="8825658" cy="1052271"/>
          </a:xfrm>
        </p:spPr>
        <p:txBody>
          <a:bodyPr>
            <a:normAutofit fontScale="92500" lnSpcReduction="20000"/>
          </a:bodyPr>
          <a:lstStyle/>
          <a:p>
            <a:r>
              <a:rPr lang="es-BO" dirty="0" smtClean="0">
                <a:solidFill>
                  <a:schemeClr val="accent3"/>
                </a:solidFill>
              </a:rPr>
              <a:t>ING. LEO ERICK PEREYRA RODRIGUEZ</a:t>
            </a:r>
          </a:p>
          <a:p>
            <a:r>
              <a:rPr lang="es-E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</a:t>
            </a:r>
            <a:r>
              <a:rPr lang="es-E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Gestión de riesgos</a:t>
            </a:r>
          </a:p>
          <a:p>
            <a:r>
              <a:rPr lang="es-E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SENAMHI - Bolivia</a:t>
            </a:r>
            <a:endParaRPr lang="es-E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574" y="498515"/>
            <a:ext cx="1858078" cy="18580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84" y="5638800"/>
            <a:ext cx="1357013" cy="10817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355" y="2356597"/>
            <a:ext cx="3649379" cy="1216459"/>
          </a:xfrm>
          <a:prstGeom prst="rect">
            <a:avLst/>
          </a:prstGeom>
        </p:spPr>
      </p:pic>
      <p:pic>
        <p:nvPicPr>
          <p:cNvPr id="7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880" y="4200290"/>
            <a:ext cx="590539" cy="67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3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47" y="1634953"/>
            <a:ext cx="8749707" cy="4506664"/>
          </a:xfrm>
          <a:prstGeom prst="rect">
            <a:avLst/>
          </a:prstGeom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720000" y="468000"/>
            <a:ext cx="10440000" cy="72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_tradnl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Datos en tiempo real: modelos de </a:t>
            </a:r>
            <a:r>
              <a:rPr lang="es-ES_tradnl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</a:t>
            </a:r>
            <a:r>
              <a:rPr lang="es-E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</a:t>
            </a:r>
            <a:r>
              <a:rPr lang="es-ES_tradnl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stico</a:t>
            </a:r>
            <a:r>
              <a:rPr lang="es-ES_tradnl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hidrológico </a:t>
            </a:r>
          </a:p>
        </p:txBody>
      </p:sp>
      <p:sp>
        <p:nvSpPr>
          <p:cNvPr id="4" name="Rettangolo 3"/>
          <p:cNvSpPr/>
          <p:nvPr/>
        </p:nvSpPr>
        <p:spPr>
          <a:xfrm>
            <a:off x="1524000" y="6115051"/>
            <a:ext cx="8886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i="1" dirty="0" err="1">
                <a:ea typeface="+mj-ea"/>
                <a:cs typeface="+mj-cs"/>
              </a:rPr>
              <a:t>e.g</a:t>
            </a:r>
            <a:r>
              <a:rPr lang="es-ES" i="1" dirty="0">
                <a:ea typeface="+mj-ea"/>
                <a:cs typeface="+mj-cs"/>
              </a:rPr>
              <a:t>. </a:t>
            </a:r>
            <a:r>
              <a:rPr lang="es-ES" i="1" dirty="0" smtClean="0">
                <a:ea typeface="+mj-ea"/>
                <a:cs typeface="+mj-cs"/>
              </a:rPr>
              <a:t>Pronóstico </a:t>
            </a:r>
            <a:r>
              <a:rPr lang="es-ES" i="1" dirty="0">
                <a:ea typeface="+mj-ea"/>
                <a:cs typeface="+mj-cs"/>
              </a:rPr>
              <a:t>probabilístico de caudal*, lluvia cumulada en 48h pronosticada por WRF</a:t>
            </a:r>
          </a:p>
        </p:txBody>
      </p:sp>
      <p:sp>
        <p:nvSpPr>
          <p:cNvPr id="7" name="Rettangolo 6"/>
          <p:cNvSpPr/>
          <p:nvPr/>
        </p:nvSpPr>
        <p:spPr>
          <a:xfrm>
            <a:off x="9831686" y="6517434"/>
            <a:ext cx="2201267" cy="2439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s-ES" sz="1000" i="1" dirty="0"/>
              <a:t>* </a:t>
            </a:r>
            <a:r>
              <a:rPr lang="es-ES" sz="1000" i="1" dirty="0" err="1"/>
              <a:t>FloodPROOFS</a:t>
            </a:r>
            <a:r>
              <a:rPr lang="es-ES" sz="1000" i="1" dirty="0"/>
              <a:t> Chapare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40140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720000" y="468000"/>
            <a:ext cx="10440000" cy="72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_tradnl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Datos en tiempo real: modelos de </a:t>
            </a:r>
            <a:r>
              <a:rPr lang="es-ES_tradnl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</a:t>
            </a:r>
            <a:r>
              <a:rPr lang="es-E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</a:t>
            </a:r>
            <a:r>
              <a:rPr lang="es-ES_tradnl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stico</a:t>
            </a:r>
            <a:r>
              <a:rPr lang="es-ES_tradnl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inundación</a:t>
            </a:r>
          </a:p>
        </p:txBody>
      </p:sp>
      <p:sp>
        <p:nvSpPr>
          <p:cNvPr id="4" name="Rettangolo 3"/>
          <p:cNvSpPr/>
          <p:nvPr/>
        </p:nvSpPr>
        <p:spPr>
          <a:xfrm>
            <a:off x="1524000" y="6115050"/>
            <a:ext cx="88868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i="1" dirty="0" err="1">
                <a:ea typeface="+mj-ea"/>
                <a:cs typeface="+mj-cs"/>
              </a:rPr>
              <a:t>e.g</a:t>
            </a:r>
            <a:r>
              <a:rPr lang="es-ES" i="1" dirty="0">
                <a:ea typeface="+mj-ea"/>
                <a:cs typeface="+mj-cs"/>
              </a:rPr>
              <a:t>. Pronóstico de altura de agua en Villa </a:t>
            </a:r>
            <a:r>
              <a:rPr lang="es-ES" i="1" dirty="0" err="1">
                <a:ea typeface="+mj-ea"/>
                <a:cs typeface="+mj-cs"/>
              </a:rPr>
              <a:t>Tunari</a:t>
            </a:r>
            <a:r>
              <a:rPr lang="es-ES" i="1" dirty="0">
                <a:ea typeface="+mj-ea"/>
                <a:cs typeface="+mj-cs"/>
              </a:rPr>
              <a:t> (Bolivia)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420" y="1406530"/>
            <a:ext cx="8937607" cy="456442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-647700" y="5969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0863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720000" y="468000"/>
            <a:ext cx="10440000" cy="72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_tradnl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Escenario de riesgo en tiempo real: </a:t>
            </a:r>
            <a:r>
              <a:rPr lang="es-ES_tradnl" sz="36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</a:t>
            </a:r>
            <a:r>
              <a:rPr lang="es-ES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</a:t>
            </a:r>
            <a:r>
              <a:rPr lang="es-ES_tradnl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stico</a:t>
            </a:r>
            <a:r>
              <a:rPr lang="es-ES_tradnl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inundación y </a:t>
            </a:r>
            <a:r>
              <a:rPr lang="es-ES_tradnl" sz="3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viviendas </a:t>
            </a:r>
            <a:r>
              <a:rPr lang="es-ES_tradnl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posiblemente afectadas </a:t>
            </a:r>
          </a:p>
        </p:txBody>
      </p:sp>
      <p:sp>
        <p:nvSpPr>
          <p:cNvPr id="4" name="Rettangolo 3"/>
          <p:cNvSpPr/>
          <p:nvPr/>
        </p:nvSpPr>
        <p:spPr>
          <a:xfrm>
            <a:off x="1524000" y="6299716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i="1" dirty="0">
                <a:ea typeface="+mj-ea"/>
                <a:cs typeface="+mj-cs"/>
              </a:rPr>
              <a:t>Pronóstico de impactos por inundación en Villa Tunari (Bolivia)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-647700" y="612252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grpSp>
        <p:nvGrpSpPr>
          <p:cNvPr id="3" name="Gruppo 2"/>
          <p:cNvGrpSpPr/>
          <p:nvPr/>
        </p:nvGrpSpPr>
        <p:grpSpPr>
          <a:xfrm>
            <a:off x="2019300" y="1713584"/>
            <a:ext cx="8204200" cy="4564427"/>
            <a:chOff x="355600" y="1406529"/>
            <a:chExt cx="8204200" cy="4564427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00" y="1406529"/>
              <a:ext cx="8204200" cy="4564427"/>
            </a:xfrm>
            <a:prstGeom prst="rect">
              <a:avLst/>
            </a:prstGeom>
          </p:spPr>
        </p:pic>
        <p:pic>
          <p:nvPicPr>
            <p:cNvPr id="8" name="Immagine 7" descr="Screen Shot 2016-04-15 at 16.24.17 (2)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945" t="10222" b="25978"/>
            <a:stretch/>
          </p:blipFill>
          <p:spPr>
            <a:xfrm>
              <a:off x="355600" y="1738076"/>
              <a:ext cx="8204200" cy="3938824"/>
            </a:xfrm>
            <a:prstGeom prst="rect">
              <a:avLst/>
            </a:prstGeom>
          </p:spPr>
        </p:pic>
      </p:grpSp>
      <p:sp>
        <p:nvSpPr>
          <p:cNvPr id="9" name="Rettangolo 8"/>
          <p:cNvSpPr/>
          <p:nvPr/>
        </p:nvSpPr>
        <p:spPr>
          <a:xfrm>
            <a:off x="8128000" y="4574254"/>
            <a:ext cx="838200" cy="749300"/>
          </a:xfrm>
          <a:prstGeom prst="rect">
            <a:avLst/>
          </a:prstGeom>
          <a:solidFill>
            <a:schemeClr val="bg1">
              <a:lumMod val="95000"/>
              <a:alpha val="21000"/>
            </a:schemeClr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5" name="Gruppo 4"/>
          <p:cNvGrpSpPr/>
          <p:nvPr/>
        </p:nvGrpSpPr>
        <p:grpSpPr>
          <a:xfrm>
            <a:off x="2641600" y="2363422"/>
            <a:ext cx="3162300" cy="3620532"/>
            <a:chOff x="1117600" y="2056368"/>
            <a:chExt cx="3162300" cy="3620532"/>
          </a:xfrm>
        </p:grpSpPr>
        <p:pic>
          <p:nvPicPr>
            <p:cNvPr id="10" name="Immagine 9" descr="scenario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397" t="27556" r="47020" b="9093"/>
            <a:stretch/>
          </p:blipFill>
          <p:spPr>
            <a:xfrm>
              <a:off x="1117600" y="2056368"/>
              <a:ext cx="3162300" cy="3620532"/>
            </a:xfrm>
            <a:prstGeom prst="rect">
              <a:avLst/>
            </a:prstGeom>
          </p:spPr>
        </p:pic>
        <p:sp>
          <p:nvSpPr>
            <p:cNvPr id="11" name="Rettangolo arrotondato 10"/>
            <p:cNvSpPr/>
            <p:nvPr/>
          </p:nvSpPr>
          <p:spPr>
            <a:xfrm>
              <a:off x="1117600" y="3869266"/>
              <a:ext cx="596900" cy="317500"/>
            </a:xfrm>
            <a:prstGeom prst="roundRect">
              <a:avLst>
                <a:gd name="adj" fmla="val 50000"/>
              </a:avLst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3314700" y="3869266"/>
              <a:ext cx="596900" cy="317500"/>
            </a:xfrm>
            <a:prstGeom prst="roundRect">
              <a:avLst>
                <a:gd name="adj" fmla="val 50000"/>
              </a:avLst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137846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0000" y="468000"/>
            <a:ext cx="10440000" cy="72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_tradnl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Interoperabilidad de DEWETRA </a:t>
            </a:r>
            <a:r>
              <a:rPr lang="es-ES_tradnl" sz="3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  <a:r>
              <a:rPr lang="es-ES_tradnl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integración con otras herramientas</a:t>
            </a:r>
          </a:p>
        </p:txBody>
      </p:sp>
      <p:sp>
        <p:nvSpPr>
          <p:cNvPr id="8" name="Rectangle 9"/>
          <p:cNvSpPr/>
          <p:nvPr/>
        </p:nvSpPr>
        <p:spPr>
          <a:xfrm>
            <a:off x="3174112" y="1819253"/>
            <a:ext cx="917682" cy="459785"/>
          </a:xfrm>
          <a:prstGeom prst="rect">
            <a:avLst/>
          </a:prstGeom>
          <a:solidFill>
            <a:srgbClr val="EBF1DE"/>
          </a:solidFill>
          <a:ln w="12700" cmpd="sng">
            <a:solidFill>
              <a:srgbClr val="9BBB5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s-ES_tradnl" sz="2215" b="1" dirty="0">
                <a:solidFill>
                  <a:srgbClr val="9BBB59"/>
                </a:solidFill>
                <a:latin typeface="Calibri"/>
                <a:cs typeface="Calibri"/>
              </a:rPr>
              <a:t>GEM</a:t>
            </a:r>
            <a:endParaRPr lang="es-ES_tradnl" sz="1662" b="1" dirty="0">
              <a:solidFill>
                <a:srgbClr val="9BBB59"/>
              </a:solidFill>
              <a:latin typeface="Calibri"/>
              <a:cs typeface="Calibri"/>
            </a:endParaRPr>
          </a:p>
        </p:txBody>
      </p:sp>
      <p:sp>
        <p:nvSpPr>
          <p:cNvPr id="10" name="Rectangle 11"/>
          <p:cNvSpPr/>
          <p:nvPr/>
        </p:nvSpPr>
        <p:spPr>
          <a:xfrm>
            <a:off x="4612603" y="2029533"/>
            <a:ext cx="917682" cy="459785"/>
          </a:xfrm>
          <a:prstGeom prst="rect">
            <a:avLst/>
          </a:prstGeom>
          <a:solidFill>
            <a:srgbClr val="EBF1DE"/>
          </a:solidFill>
          <a:ln w="12700" cmpd="sng">
            <a:solidFill>
              <a:srgbClr val="9BBB5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s-ES_tradnl" sz="2215" b="1" dirty="0">
                <a:solidFill>
                  <a:srgbClr val="9BBB59"/>
                </a:solidFill>
                <a:latin typeface="Calibri"/>
                <a:cs typeface="Calibri"/>
              </a:rPr>
              <a:t>GFS</a:t>
            </a:r>
          </a:p>
        </p:txBody>
      </p:sp>
      <p:sp>
        <p:nvSpPr>
          <p:cNvPr id="12" name="Rectangle 13"/>
          <p:cNvSpPr/>
          <p:nvPr/>
        </p:nvSpPr>
        <p:spPr>
          <a:xfrm>
            <a:off x="6057994" y="2240197"/>
            <a:ext cx="917682" cy="459785"/>
          </a:xfrm>
          <a:prstGeom prst="rect">
            <a:avLst/>
          </a:prstGeom>
          <a:solidFill>
            <a:srgbClr val="EBF1DE"/>
          </a:solidFill>
          <a:ln w="12700" cmpd="sng">
            <a:solidFill>
              <a:srgbClr val="9BBB5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s-ES_tradnl" sz="2215" b="1" dirty="0">
                <a:solidFill>
                  <a:srgbClr val="9BBB59"/>
                </a:solidFill>
                <a:latin typeface="Calibri"/>
                <a:cs typeface="Calibri"/>
              </a:rPr>
              <a:t>WRF</a:t>
            </a:r>
          </a:p>
        </p:txBody>
      </p:sp>
      <p:sp>
        <p:nvSpPr>
          <p:cNvPr id="15" name="Text Box 47"/>
          <p:cNvSpPr txBox="1">
            <a:spLocks noChangeArrowheads="1"/>
          </p:cNvSpPr>
          <p:nvPr/>
        </p:nvSpPr>
        <p:spPr bwMode="auto">
          <a:xfrm rot="16200000">
            <a:off x="1757142" y="2120206"/>
            <a:ext cx="1690027" cy="44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308" b="1" dirty="0">
                <a:solidFill>
                  <a:srgbClr val="9BBB59"/>
                </a:solidFill>
                <a:latin typeface="Calibri"/>
                <a:cs typeface="Calibri"/>
              </a:rPr>
              <a:t>SMARTMET</a:t>
            </a:r>
          </a:p>
        </p:txBody>
      </p:sp>
      <p:cxnSp>
        <p:nvCxnSpPr>
          <p:cNvPr id="16" name="Straight Arrow Connector 17"/>
          <p:cNvCxnSpPr/>
          <p:nvPr/>
        </p:nvCxnSpPr>
        <p:spPr>
          <a:xfrm flipV="1">
            <a:off x="2822333" y="2341081"/>
            <a:ext cx="297179" cy="20413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8"/>
          <p:cNvCxnSpPr/>
          <p:nvPr/>
        </p:nvCxnSpPr>
        <p:spPr>
          <a:xfrm flipV="1">
            <a:off x="2822332" y="2489318"/>
            <a:ext cx="1634876" cy="1438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20"/>
          <p:cNvCxnSpPr/>
          <p:nvPr/>
        </p:nvCxnSpPr>
        <p:spPr>
          <a:xfrm flipV="1">
            <a:off x="2822334" y="2633178"/>
            <a:ext cx="3155982" cy="12518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" name="Gruppo 5"/>
          <p:cNvGrpSpPr/>
          <p:nvPr/>
        </p:nvGrpSpPr>
        <p:grpSpPr>
          <a:xfrm>
            <a:off x="5434581" y="1833855"/>
            <a:ext cx="1109422" cy="317749"/>
            <a:chOff x="3535581" y="1536265"/>
            <a:chExt cx="1201874" cy="344228"/>
          </a:xfrm>
        </p:grpSpPr>
        <p:cxnSp>
          <p:nvCxnSpPr>
            <p:cNvPr id="19" name="Straight Connector 22"/>
            <p:cNvCxnSpPr/>
            <p:nvPr/>
          </p:nvCxnSpPr>
          <p:spPr>
            <a:xfrm>
              <a:off x="3535581" y="1552363"/>
              <a:ext cx="120187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Straight Arrow Connector 23"/>
            <p:cNvCxnSpPr/>
            <p:nvPr/>
          </p:nvCxnSpPr>
          <p:spPr>
            <a:xfrm>
              <a:off x="4728821" y="1536265"/>
              <a:ext cx="0" cy="3442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Connector 24"/>
            <p:cNvCxnSpPr/>
            <p:nvPr/>
          </p:nvCxnSpPr>
          <p:spPr>
            <a:xfrm>
              <a:off x="3550972" y="1566523"/>
              <a:ext cx="0" cy="9990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22" name="Picture 26" descr="databas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9" r="15102"/>
          <a:stretch/>
        </p:blipFill>
        <p:spPr>
          <a:xfrm>
            <a:off x="7873627" y="2658959"/>
            <a:ext cx="934059" cy="700226"/>
          </a:xfrm>
          <a:prstGeom prst="rect">
            <a:avLst/>
          </a:prstGeom>
        </p:spPr>
      </p:pic>
      <p:sp>
        <p:nvSpPr>
          <p:cNvPr id="23" name="Rettangolo arrotondato 4"/>
          <p:cNvSpPr/>
          <p:nvPr/>
        </p:nvSpPr>
        <p:spPr>
          <a:xfrm>
            <a:off x="3291404" y="3367999"/>
            <a:ext cx="3696878" cy="21550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accent2"/>
            </a:solidFill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62" dirty="0">
              <a:latin typeface="Calibri"/>
              <a:cs typeface="Calibri"/>
            </a:endParaRPr>
          </a:p>
        </p:txBody>
      </p:sp>
      <p:sp>
        <p:nvSpPr>
          <p:cNvPr id="24" name="Text Box 47"/>
          <p:cNvSpPr txBox="1">
            <a:spLocks noChangeArrowheads="1"/>
          </p:cNvSpPr>
          <p:nvPr/>
        </p:nvSpPr>
        <p:spPr bwMode="auto">
          <a:xfrm>
            <a:off x="3291405" y="3350173"/>
            <a:ext cx="3238037" cy="58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3231" b="1" dirty="0">
                <a:solidFill>
                  <a:schemeClr val="accent2"/>
                </a:solidFill>
                <a:latin typeface="Calibri"/>
                <a:cs typeface="Calibri"/>
              </a:rPr>
              <a:t>DEWETRA</a:t>
            </a:r>
          </a:p>
        </p:txBody>
      </p:sp>
      <p:sp>
        <p:nvSpPr>
          <p:cNvPr id="26" name="Text Box 53"/>
          <p:cNvSpPr txBox="1">
            <a:spLocks noChangeArrowheads="1"/>
          </p:cNvSpPr>
          <p:nvPr/>
        </p:nvSpPr>
        <p:spPr bwMode="auto">
          <a:xfrm>
            <a:off x="3294420" y="3788358"/>
            <a:ext cx="3254634" cy="71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sz="2031" dirty="0">
                <a:solidFill>
                  <a:schemeClr val="bg2"/>
                </a:solidFill>
                <a:latin typeface="Calibri"/>
                <a:cs typeface="Calibri"/>
              </a:rPr>
              <a:t>evaluación de riesgo </a:t>
            </a:r>
          </a:p>
          <a:p>
            <a:pPr algn="ctr"/>
            <a:r>
              <a:rPr lang="es-ES_tradnl" sz="2031" dirty="0">
                <a:solidFill>
                  <a:schemeClr val="bg2"/>
                </a:solidFill>
                <a:latin typeface="Calibri"/>
                <a:cs typeface="Calibri"/>
              </a:rPr>
              <a:t>en tiempo real </a:t>
            </a:r>
          </a:p>
        </p:txBody>
      </p:sp>
      <p:pic>
        <p:nvPicPr>
          <p:cNvPr id="27" name="Picture 35" descr="wifi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45"/>
          <a:stretch/>
        </p:blipFill>
        <p:spPr>
          <a:xfrm rot="16200000">
            <a:off x="4949593" y="5235169"/>
            <a:ext cx="398297" cy="1321778"/>
          </a:xfrm>
          <a:prstGeom prst="rect">
            <a:avLst/>
          </a:prstGeom>
        </p:spPr>
      </p:pic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2314495" y="6174094"/>
            <a:ext cx="5623161" cy="518475"/>
          </a:xfrm>
          <a:prstGeom prst="rect">
            <a:avLst/>
          </a:prstGeom>
          <a:noFill/>
          <a:ln w="2857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sz="2769" i="1" dirty="0">
                <a:latin typeface="Calibri"/>
                <a:cs typeface="Calibri"/>
              </a:rPr>
              <a:t>VIDECI, </a:t>
            </a:r>
            <a:r>
              <a:rPr lang="es-ES_tradnl" sz="2769" i="1" dirty="0" err="1">
                <a:latin typeface="Calibri"/>
                <a:cs typeface="Calibri"/>
              </a:rPr>
              <a:t>MDRyT</a:t>
            </a:r>
            <a:r>
              <a:rPr lang="es-ES_tradnl" sz="2769" i="1" dirty="0">
                <a:latin typeface="Calibri"/>
                <a:cs typeface="Calibri"/>
              </a:rPr>
              <a:t>, SALUD, EDUCATION</a:t>
            </a:r>
          </a:p>
        </p:txBody>
      </p:sp>
      <p:sp>
        <p:nvSpPr>
          <p:cNvPr id="29" name="Rounded Rectangle 37"/>
          <p:cNvSpPr/>
          <p:nvPr/>
        </p:nvSpPr>
        <p:spPr>
          <a:xfrm>
            <a:off x="4267423" y="4893046"/>
            <a:ext cx="2209256" cy="37784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31" b="1" dirty="0" err="1">
                <a:solidFill>
                  <a:schemeClr val="tx1"/>
                </a:solidFill>
                <a:latin typeface="Myriad Pro"/>
                <a:cs typeface="Myriad Pro"/>
              </a:rPr>
              <a:t>Vulnerabilidad</a:t>
            </a:r>
            <a:endParaRPr lang="en-US" sz="2031" b="1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7905735" y="3851317"/>
            <a:ext cx="1803899" cy="996688"/>
            <a:chOff x="7189776" y="3163278"/>
            <a:chExt cx="1954224" cy="1079745"/>
          </a:xfrm>
        </p:grpSpPr>
        <p:sp>
          <p:nvSpPr>
            <p:cNvPr id="34" name="Rectangle 42"/>
            <p:cNvSpPr/>
            <p:nvPr/>
          </p:nvSpPr>
          <p:spPr>
            <a:xfrm>
              <a:off x="7189776" y="3163278"/>
              <a:ext cx="1932974" cy="107974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sng">
              <a:solidFill>
                <a:schemeClr val="tx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62">
                <a:solidFill>
                  <a:schemeClr val="bg2"/>
                </a:solidFill>
              </a:endParaRPr>
            </a:p>
          </p:txBody>
        </p:sp>
        <p:sp>
          <p:nvSpPr>
            <p:cNvPr id="35" name="Text Box 47"/>
            <p:cNvSpPr txBox="1">
              <a:spLocks noChangeArrowheads="1"/>
            </p:cNvSpPr>
            <p:nvPr/>
          </p:nvSpPr>
          <p:spPr bwMode="auto">
            <a:xfrm>
              <a:off x="7211025" y="3178944"/>
              <a:ext cx="1932975" cy="484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2308" b="1" dirty="0">
                  <a:solidFill>
                    <a:schemeClr val="bg2"/>
                  </a:solidFill>
                  <a:latin typeface="Calibri"/>
                  <a:cs typeface="Calibri"/>
                </a:rPr>
                <a:t>Continuum</a:t>
              </a:r>
            </a:p>
          </p:txBody>
        </p:sp>
        <p:sp>
          <p:nvSpPr>
            <p:cNvPr id="36" name="Text Box 53"/>
            <p:cNvSpPr txBox="1">
              <a:spLocks noChangeArrowheads="1"/>
            </p:cNvSpPr>
            <p:nvPr/>
          </p:nvSpPr>
          <p:spPr bwMode="auto">
            <a:xfrm>
              <a:off x="7211025" y="3505123"/>
              <a:ext cx="1932975" cy="715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s-ES_tradnl" sz="1846" dirty="0">
                  <a:solidFill>
                    <a:schemeClr val="bg2"/>
                  </a:solidFill>
                  <a:latin typeface="Calibri"/>
                  <a:cs typeface="Calibri"/>
                </a:rPr>
                <a:t>Modelo hidrológico</a:t>
              </a:r>
            </a:p>
          </p:txBody>
        </p:sp>
      </p:grpSp>
      <p:cxnSp>
        <p:nvCxnSpPr>
          <p:cNvPr id="44" name="Straight Arrow Connector 54"/>
          <p:cNvCxnSpPr>
            <a:stCxn id="30" idx="1"/>
          </p:cNvCxnSpPr>
          <p:nvPr/>
        </p:nvCxnSpPr>
        <p:spPr>
          <a:xfrm flipH="1" flipV="1">
            <a:off x="6786006" y="4893046"/>
            <a:ext cx="1704222" cy="1285749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Straight Arrow Connector 80"/>
          <p:cNvCxnSpPr>
            <a:stCxn id="22" idx="2"/>
          </p:cNvCxnSpPr>
          <p:nvPr/>
        </p:nvCxnSpPr>
        <p:spPr>
          <a:xfrm flipH="1">
            <a:off x="8340656" y="3359186"/>
            <a:ext cx="1" cy="391337"/>
          </a:xfrm>
          <a:prstGeom prst="straightConnector1">
            <a:avLst/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9" name="Text Box 53"/>
          <p:cNvSpPr txBox="1">
            <a:spLocks noChangeArrowheads="1"/>
          </p:cNvSpPr>
          <p:nvPr/>
        </p:nvSpPr>
        <p:spPr bwMode="auto">
          <a:xfrm>
            <a:off x="7168866" y="2344044"/>
            <a:ext cx="2327903" cy="31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sz="1477" b="1" dirty="0">
                <a:latin typeface="Calibri"/>
                <a:cs typeface="Calibri"/>
              </a:rPr>
              <a:t>Estaciones </a:t>
            </a:r>
            <a:r>
              <a:rPr lang="es-ES_tradnl" sz="1477" b="1" dirty="0" err="1">
                <a:latin typeface="Calibri"/>
                <a:cs typeface="Calibri"/>
              </a:rPr>
              <a:t>hidro-meteo</a:t>
            </a:r>
            <a:endParaRPr lang="es-ES_tradnl" sz="1477" b="1" dirty="0">
              <a:latin typeface="Calibri"/>
              <a:cs typeface="Calibri"/>
            </a:endParaRPr>
          </a:p>
        </p:txBody>
      </p:sp>
      <p:sp>
        <p:nvSpPr>
          <p:cNvPr id="58" name="Rounded Rectangle 37"/>
          <p:cNvSpPr/>
          <p:nvPr/>
        </p:nvSpPr>
        <p:spPr>
          <a:xfrm>
            <a:off x="3807375" y="4457321"/>
            <a:ext cx="1601018" cy="4357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31" b="1" dirty="0" err="1">
                <a:solidFill>
                  <a:schemeClr val="tx1"/>
                </a:solidFill>
                <a:latin typeface="Myriad Pro"/>
                <a:cs typeface="Myriad Pro"/>
              </a:rPr>
              <a:t>Esposición</a:t>
            </a:r>
            <a:endParaRPr lang="en-US" sz="2031" b="1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  <p:sp>
        <p:nvSpPr>
          <p:cNvPr id="54" name="Rounded Rectangle 37"/>
          <p:cNvSpPr/>
          <p:nvPr/>
        </p:nvSpPr>
        <p:spPr>
          <a:xfrm>
            <a:off x="5372052" y="4438886"/>
            <a:ext cx="1397094" cy="45416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31" b="1" dirty="0" err="1">
                <a:solidFill>
                  <a:schemeClr val="tx1"/>
                </a:solidFill>
                <a:latin typeface="Myriad Pro"/>
                <a:cs typeface="Myriad Pro"/>
              </a:rPr>
              <a:t>Amenaza</a:t>
            </a:r>
            <a:endParaRPr lang="en-US" sz="2031" b="1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8461473" y="5664915"/>
            <a:ext cx="2130495" cy="1067376"/>
            <a:chOff x="5431725" y="3726613"/>
            <a:chExt cx="2023373" cy="2027805"/>
          </a:xfrm>
        </p:grpSpPr>
        <p:sp>
          <p:nvSpPr>
            <p:cNvPr id="30" name="Rectangle 38"/>
            <p:cNvSpPr/>
            <p:nvPr/>
          </p:nvSpPr>
          <p:spPr>
            <a:xfrm>
              <a:off x="5459035" y="3740282"/>
              <a:ext cx="1996063" cy="19251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62"/>
            </a:p>
          </p:txBody>
        </p:sp>
        <p:sp>
          <p:nvSpPr>
            <p:cNvPr id="32" name="Text Box 53"/>
            <p:cNvSpPr txBox="1">
              <a:spLocks noChangeArrowheads="1"/>
            </p:cNvSpPr>
            <p:nvPr/>
          </p:nvSpPr>
          <p:spPr bwMode="auto">
            <a:xfrm>
              <a:off x="5592639" y="4715330"/>
              <a:ext cx="1798180" cy="1039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158265" indent="-158265">
                <a:buFontTx/>
                <a:buChar char="-"/>
              </a:pPr>
              <a:r>
                <a:rPr lang="es-ES_tradnl" sz="1477" i="1" dirty="0">
                  <a:solidFill>
                    <a:schemeClr val="bg2"/>
                  </a:solidFill>
                  <a:latin typeface="Calibri"/>
                  <a:cs typeface="Calibri"/>
                </a:rPr>
                <a:t>WFLOW</a:t>
              </a:r>
            </a:p>
            <a:p>
              <a:pPr marL="158265" indent="-158265">
                <a:buFontTx/>
                <a:buChar char="-"/>
              </a:pPr>
              <a:r>
                <a:rPr lang="es-ES_tradnl" sz="1477" i="1" dirty="0" err="1">
                  <a:solidFill>
                    <a:schemeClr val="bg2"/>
                  </a:solidFill>
                  <a:latin typeface="Calibri"/>
                  <a:cs typeface="Calibri"/>
                </a:rPr>
                <a:t>Mod</a:t>
              </a:r>
              <a:r>
                <a:rPr lang="es-ES_tradnl" sz="1477" i="1" dirty="0">
                  <a:solidFill>
                    <a:schemeClr val="bg2"/>
                  </a:solidFill>
                  <a:latin typeface="Calibri"/>
                  <a:cs typeface="Calibri"/>
                </a:rPr>
                <a:t>. Regresión</a:t>
              </a:r>
            </a:p>
          </p:txBody>
        </p:sp>
        <p:sp>
          <p:nvSpPr>
            <p:cNvPr id="31" name="Text Box 47"/>
            <p:cNvSpPr txBox="1">
              <a:spLocks noChangeArrowheads="1"/>
            </p:cNvSpPr>
            <p:nvPr/>
          </p:nvSpPr>
          <p:spPr bwMode="auto">
            <a:xfrm>
              <a:off x="5431725" y="3726613"/>
              <a:ext cx="1996063" cy="742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939" b="1" dirty="0">
                  <a:solidFill>
                    <a:schemeClr val="accent2"/>
                  </a:solidFill>
                  <a:latin typeface="Calibri"/>
                  <a:cs typeface="Calibri"/>
                </a:rPr>
                <a:t>FEWS</a:t>
              </a:r>
            </a:p>
          </p:txBody>
        </p:sp>
        <p:sp>
          <p:nvSpPr>
            <p:cNvPr id="33" name="Text Box 53"/>
            <p:cNvSpPr txBox="1">
              <a:spLocks noChangeArrowheads="1"/>
            </p:cNvSpPr>
            <p:nvPr/>
          </p:nvSpPr>
          <p:spPr bwMode="auto">
            <a:xfrm>
              <a:off x="5459036" y="4265281"/>
              <a:ext cx="1996062" cy="607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s-ES_tradnl" sz="1477" dirty="0">
                  <a:solidFill>
                    <a:schemeClr val="bg2"/>
                  </a:solidFill>
                  <a:latin typeface="Calibri"/>
                  <a:cs typeface="Calibri"/>
                </a:rPr>
                <a:t>Gestor de modelos </a:t>
              </a:r>
              <a:r>
                <a:rPr lang="es-ES_tradnl" sz="1477" dirty="0" err="1">
                  <a:solidFill>
                    <a:schemeClr val="bg2"/>
                  </a:solidFill>
                  <a:latin typeface="Calibri"/>
                  <a:cs typeface="Calibri"/>
                </a:rPr>
                <a:t>hidro</a:t>
              </a:r>
              <a:endParaRPr lang="es-ES_tradnl" sz="1477" dirty="0">
                <a:solidFill>
                  <a:schemeClr val="bg2"/>
                </a:solidFill>
                <a:latin typeface="Calibri"/>
                <a:cs typeface="Calibri"/>
              </a:endParaRPr>
            </a:p>
          </p:txBody>
        </p:sp>
      </p:grpSp>
      <p:cxnSp>
        <p:nvCxnSpPr>
          <p:cNvPr id="60" name="Connettore 4 59"/>
          <p:cNvCxnSpPr>
            <a:stCxn id="34" idx="1"/>
          </p:cNvCxnSpPr>
          <p:nvPr/>
        </p:nvCxnSpPr>
        <p:spPr>
          <a:xfrm rot="10800000" flipV="1">
            <a:off x="6786008" y="4349660"/>
            <a:ext cx="1119727" cy="36251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3" name="Connettore 4 72"/>
          <p:cNvCxnSpPr>
            <a:stCxn id="10" idx="2"/>
          </p:cNvCxnSpPr>
          <p:nvPr/>
        </p:nvCxnSpPr>
        <p:spPr>
          <a:xfrm rot="16200000" flipH="1">
            <a:off x="4742240" y="2818523"/>
            <a:ext cx="1942791" cy="1284380"/>
          </a:xfrm>
          <a:prstGeom prst="bentConnector3">
            <a:avLst>
              <a:gd name="adj1" fmla="val 31186"/>
            </a:avLst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7" name="Connettore 4 76"/>
          <p:cNvCxnSpPr>
            <a:stCxn id="12" idx="2"/>
          </p:cNvCxnSpPr>
          <p:nvPr/>
        </p:nvCxnSpPr>
        <p:spPr>
          <a:xfrm rot="16200000" flipH="1">
            <a:off x="5708920" y="3507896"/>
            <a:ext cx="1732128" cy="116298"/>
          </a:xfrm>
          <a:prstGeom prst="bentConnector3">
            <a:avLst>
              <a:gd name="adj1" fmla="val 33264"/>
            </a:avLst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1" name="Connettore 4 90"/>
          <p:cNvCxnSpPr>
            <a:stCxn id="8" idx="2"/>
            <a:endCxn id="54" idx="0"/>
          </p:cNvCxnSpPr>
          <p:nvPr/>
        </p:nvCxnSpPr>
        <p:spPr>
          <a:xfrm rot="16200000" flipH="1">
            <a:off x="3771853" y="2140138"/>
            <a:ext cx="2159848" cy="2437645"/>
          </a:xfrm>
          <a:prstGeom prst="bentConnector3">
            <a:avLst>
              <a:gd name="adj1" fmla="val 44748"/>
            </a:avLst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8" name="Connettore 4 107"/>
          <p:cNvCxnSpPr>
            <a:endCxn id="58" idx="1"/>
          </p:cNvCxnSpPr>
          <p:nvPr/>
        </p:nvCxnSpPr>
        <p:spPr>
          <a:xfrm rot="5400000" flipH="1" flipV="1">
            <a:off x="2493228" y="4859946"/>
            <a:ext cx="1498911" cy="1129385"/>
          </a:xfrm>
          <a:prstGeom prst="bentConnector2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2" name="Connettore 4 111"/>
          <p:cNvCxnSpPr>
            <a:endCxn id="29" idx="1"/>
          </p:cNvCxnSpPr>
          <p:nvPr/>
        </p:nvCxnSpPr>
        <p:spPr>
          <a:xfrm flipV="1">
            <a:off x="3119512" y="5081968"/>
            <a:ext cx="1147911" cy="1092126"/>
          </a:xfrm>
          <a:prstGeom prst="bentConnector3">
            <a:avLst>
              <a:gd name="adj1" fmla="val -1610"/>
            </a:avLst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6" name="Connettore 4 115"/>
          <p:cNvCxnSpPr>
            <a:stCxn id="22" idx="3"/>
            <a:endCxn id="30" idx="3"/>
          </p:cNvCxnSpPr>
          <p:nvPr/>
        </p:nvCxnSpPr>
        <p:spPr>
          <a:xfrm>
            <a:off x="8807686" y="3009072"/>
            <a:ext cx="1784283" cy="3169722"/>
          </a:xfrm>
          <a:prstGeom prst="bentConnector3">
            <a:avLst>
              <a:gd name="adj1" fmla="val 111826"/>
            </a:avLst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1" name="Connettore 4 120"/>
          <p:cNvCxnSpPr>
            <a:endCxn id="34" idx="3"/>
          </p:cNvCxnSpPr>
          <p:nvPr/>
        </p:nvCxnSpPr>
        <p:spPr>
          <a:xfrm>
            <a:off x="7068588" y="2346555"/>
            <a:ext cx="2621431" cy="2003106"/>
          </a:xfrm>
          <a:prstGeom prst="bentConnector3">
            <a:avLst>
              <a:gd name="adj1" fmla="val 108050"/>
            </a:avLst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5" name="Connettore 4 124"/>
          <p:cNvCxnSpPr/>
          <p:nvPr/>
        </p:nvCxnSpPr>
        <p:spPr>
          <a:xfrm>
            <a:off x="5640162" y="2151603"/>
            <a:ext cx="3674803" cy="1710442"/>
          </a:xfrm>
          <a:prstGeom prst="bentConnector3">
            <a:avLst>
              <a:gd name="adj1" fmla="val 99988"/>
            </a:avLst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5" name="Connettore 4 154"/>
          <p:cNvCxnSpPr/>
          <p:nvPr/>
        </p:nvCxnSpPr>
        <p:spPr>
          <a:xfrm rot="10800000" flipV="1">
            <a:off x="6859880" y="2987148"/>
            <a:ext cx="1016249" cy="1398955"/>
          </a:xfrm>
          <a:prstGeom prst="bentConnector2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5" name="Rettangolo 174"/>
          <p:cNvSpPr/>
          <p:nvPr/>
        </p:nvSpPr>
        <p:spPr>
          <a:xfrm>
            <a:off x="3344313" y="1462597"/>
            <a:ext cx="2420022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1662" b="1" dirty="0">
                <a:latin typeface="Calibri"/>
                <a:cs typeface="Calibri"/>
              </a:rPr>
              <a:t>Modelos meteorológicos </a:t>
            </a:r>
          </a:p>
        </p:txBody>
      </p:sp>
      <p:cxnSp>
        <p:nvCxnSpPr>
          <p:cNvPr id="55" name="Connettore 2 54"/>
          <p:cNvCxnSpPr/>
          <p:nvPr/>
        </p:nvCxnSpPr>
        <p:spPr>
          <a:xfrm flipH="1">
            <a:off x="8807686" y="4855468"/>
            <a:ext cx="9808" cy="809447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5" name="Connettore 4 74"/>
          <p:cNvCxnSpPr/>
          <p:nvPr/>
        </p:nvCxnSpPr>
        <p:spPr>
          <a:xfrm>
            <a:off x="7055356" y="2261669"/>
            <a:ext cx="3468931" cy="3335843"/>
          </a:xfrm>
          <a:prstGeom prst="bentConnector3">
            <a:avLst>
              <a:gd name="adj1" fmla="val 99986"/>
            </a:avLst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38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5" grpId="0"/>
      <p:bldP spid="23" grpId="0" animBg="1"/>
      <p:bldP spid="24" grpId="0"/>
      <p:bldP spid="26" grpId="0"/>
      <p:bldP spid="28" grpId="0" animBg="1"/>
      <p:bldP spid="29" grpId="0" animBg="1"/>
      <p:bldP spid="49" grpId="0"/>
      <p:bldP spid="58" grpId="0" animBg="1"/>
      <p:bldP spid="54" grpId="0" animBg="1"/>
      <p:bldP spid="1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613128" y="812428"/>
            <a:ext cx="9383486" cy="6045572"/>
            <a:chOff x="1468500" y="613661"/>
            <a:chExt cx="9383486" cy="6045572"/>
          </a:xfrm>
        </p:grpSpPr>
        <p:sp>
          <p:nvSpPr>
            <p:cNvPr id="111" name="Rectangle 110"/>
            <p:cNvSpPr/>
            <p:nvPr/>
          </p:nvSpPr>
          <p:spPr>
            <a:xfrm>
              <a:off x="1523551" y="5717148"/>
              <a:ext cx="9144000" cy="9420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523832" y="4230403"/>
              <a:ext cx="9144000" cy="14727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521824" y="2495971"/>
              <a:ext cx="9144000" cy="173456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1521825" y="2495971"/>
              <a:ext cx="593237" cy="1734560"/>
              <a:chOff x="0" y="847742"/>
              <a:chExt cx="593237" cy="1548685"/>
            </a:xfrm>
            <a:solidFill>
              <a:schemeClr val="bg2">
                <a:lumMod val="75000"/>
              </a:schemeClr>
            </a:solidFill>
          </p:grpSpPr>
          <p:sp>
            <p:nvSpPr>
              <p:cNvPr id="65" name="Rectangle 64"/>
              <p:cNvSpPr/>
              <p:nvPr/>
            </p:nvSpPr>
            <p:spPr>
              <a:xfrm>
                <a:off x="0" y="847743"/>
                <a:ext cx="390560" cy="154868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6" name="Isosceles Triangle 65"/>
              <p:cNvSpPr/>
              <p:nvPr/>
            </p:nvSpPr>
            <p:spPr>
              <a:xfrm rot="5400000">
                <a:off x="-286622" y="1516569"/>
                <a:ext cx="1548685" cy="211032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67" name="Casella di testo 3"/>
            <p:cNvSpPr txBox="1"/>
            <p:nvPr/>
          </p:nvSpPr>
          <p:spPr>
            <a:xfrm rot="16200000">
              <a:off x="822175" y="3148677"/>
              <a:ext cx="1728178" cy="435528"/>
            </a:xfrm>
            <a:prstGeom prst="rect">
              <a:avLst/>
            </a:prstGeom>
            <a:noFill/>
            <a:ln>
              <a:noFill/>
              <a:prstDash val="dash"/>
            </a:ln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ES_tradnl" sz="1200" b="1" dirty="0">
                  <a:solidFill>
                    <a:schemeClr val="tx1"/>
                  </a:solidFill>
                  <a:ea typeface="ＭＳ 明朝"/>
                  <a:cs typeface="Times New Roman"/>
                </a:rPr>
                <a:t>NIVEL DEPARTAMENTAL</a:t>
              </a:r>
              <a:r>
                <a:rPr lang="es-ES_tradnl" sz="1200" dirty="0">
                  <a:solidFill>
                    <a:schemeClr val="tx1"/>
                  </a:solidFill>
                  <a:ea typeface="ＭＳ 明朝"/>
                  <a:cs typeface="Times New Roman"/>
                </a:rPr>
                <a:t> 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524000" y="613661"/>
              <a:ext cx="9144000" cy="1882783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1524001" y="613661"/>
              <a:ext cx="593237" cy="1882783"/>
              <a:chOff x="0" y="847742"/>
              <a:chExt cx="593237" cy="1548685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0" y="847743"/>
                <a:ext cx="390560" cy="1548682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rot="5400000">
                <a:off x="-286622" y="1516569"/>
                <a:ext cx="1548685" cy="211032"/>
              </a:xfrm>
              <a:prstGeom prst="triangle">
                <a:avLst/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9" name="Casella di testo 3"/>
            <p:cNvSpPr txBox="1"/>
            <p:nvPr/>
          </p:nvSpPr>
          <p:spPr>
            <a:xfrm rot="16200000">
              <a:off x="775815" y="1366051"/>
              <a:ext cx="1876398" cy="384380"/>
            </a:xfrm>
            <a:prstGeom prst="rect">
              <a:avLst/>
            </a:prstGeom>
            <a:noFill/>
            <a:ln>
              <a:noFill/>
              <a:prstDash val="dash"/>
            </a:ln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ES_tradnl" sz="1200" b="1" dirty="0" smtClean="0">
                  <a:solidFill>
                    <a:schemeClr val="tx2"/>
                  </a:solidFill>
                  <a:ea typeface="ＭＳ 明朝"/>
                  <a:cs typeface="Times New Roman"/>
                </a:rPr>
                <a:t>NIVEL </a:t>
              </a:r>
              <a:r>
                <a:rPr lang="es-ES_tradnl" sz="1200" b="1" dirty="0">
                  <a:solidFill>
                    <a:schemeClr val="tx2"/>
                  </a:solidFill>
                  <a:ea typeface="ＭＳ 明朝"/>
                  <a:cs typeface="Times New Roman"/>
                </a:rPr>
                <a:t>CENTRAL</a:t>
              </a:r>
              <a:r>
                <a:rPr lang="es-ES_tradnl" sz="1200" dirty="0">
                  <a:solidFill>
                    <a:schemeClr val="tx2"/>
                  </a:solidFill>
                  <a:ea typeface="ＭＳ 明朝"/>
                  <a:cs typeface="Times New Roman"/>
                </a:rPr>
                <a:t> </a:t>
              </a:r>
            </a:p>
          </p:txBody>
        </p:sp>
        <p:sp>
          <p:nvSpPr>
            <p:cNvPr id="10" name="Rettangolo arrotondato 25"/>
            <p:cNvSpPr/>
            <p:nvPr/>
          </p:nvSpPr>
          <p:spPr>
            <a:xfrm>
              <a:off x="2404506" y="962411"/>
              <a:ext cx="3891025" cy="1534031"/>
            </a:xfrm>
            <a:prstGeom prst="roundRect">
              <a:avLst/>
            </a:prstGeom>
            <a:solidFill>
              <a:srgbClr val="008000">
                <a:alpha val="3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endParaRPr lang="es-ES_tradnl" sz="1600" dirty="0"/>
            </a:p>
          </p:txBody>
        </p:sp>
        <p:sp>
          <p:nvSpPr>
            <p:cNvPr id="11" name="Rettangolo arrotondato 26"/>
            <p:cNvSpPr/>
            <p:nvPr/>
          </p:nvSpPr>
          <p:spPr>
            <a:xfrm>
              <a:off x="6481794" y="962410"/>
              <a:ext cx="3897519" cy="1534032"/>
            </a:xfrm>
            <a:prstGeom prst="roundRect">
              <a:avLst/>
            </a:prstGeom>
            <a:solidFill>
              <a:srgbClr val="008000">
                <a:alpha val="6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endParaRPr lang="es-ES_tradnl" sz="1200" b="1" dirty="0">
                <a:ea typeface="ＭＳ 明朝"/>
                <a:cs typeface="Times New Roman"/>
              </a:endParaRPr>
            </a:p>
          </p:txBody>
        </p:sp>
        <p:sp>
          <p:nvSpPr>
            <p:cNvPr id="13" name="Casella di testo 1"/>
            <p:cNvSpPr txBox="1"/>
            <p:nvPr/>
          </p:nvSpPr>
          <p:spPr>
            <a:xfrm>
              <a:off x="2647870" y="1588980"/>
              <a:ext cx="1959829" cy="62788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8000"/>
              </a:solidFill>
            </a:ln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es-ES_tradnl" sz="1400" b="1" dirty="0">
                  <a:solidFill>
                    <a:srgbClr val="008000"/>
                  </a:solidFill>
                  <a:ea typeface="ＭＳ 明朝"/>
                  <a:cs typeface="Times New Roman"/>
                </a:rPr>
                <a:t>BOLETÍN</a:t>
              </a:r>
            </a:p>
            <a:p>
              <a:pPr algn="r"/>
              <a:r>
                <a:rPr lang="es-ES_tradnl" sz="1200" b="1" dirty="0">
                  <a:solidFill>
                    <a:srgbClr val="008000"/>
                  </a:solidFill>
                  <a:ea typeface="ＭＳ 明朝"/>
                  <a:cs typeface="Times New Roman"/>
                </a:rPr>
                <a:t>METEOROLÓGICO</a:t>
              </a:r>
            </a:p>
          </p:txBody>
        </p:sp>
        <p:sp>
          <p:nvSpPr>
            <p:cNvPr id="15" name="Freccia destra 9"/>
            <p:cNvSpPr/>
            <p:nvPr/>
          </p:nvSpPr>
          <p:spPr>
            <a:xfrm>
              <a:off x="4718229" y="2020912"/>
              <a:ext cx="3531342" cy="137440"/>
            </a:xfrm>
            <a:prstGeom prst="rightArrow">
              <a:avLst/>
            </a:prstGeom>
            <a:solidFill>
              <a:srgbClr val="FF66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600"/>
            </a:p>
          </p:txBody>
        </p:sp>
        <p:sp>
          <p:nvSpPr>
            <p:cNvPr id="16" name="Freccia curva 15"/>
            <p:cNvSpPr/>
            <p:nvPr/>
          </p:nvSpPr>
          <p:spPr>
            <a:xfrm rot="10800000">
              <a:off x="9186058" y="2306912"/>
              <a:ext cx="503652" cy="2972957"/>
            </a:xfrm>
            <a:prstGeom prst="bentArrow">
              <a:avLst>
                <a:gd name="adj1" fmla="val 18374"/>
                <a:gd name="adj2" fmla="val 21713"/>
                <a:gd name="adj3" fmla="val 25000"/>
                <a:gd name="adj4" fmla="val 43750"/>
              </a:avLst>
            </a:prstGeom>
            <a:solidFill>
              <a:srgbClr val="FF66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600"/>
            </a:p>
          </p:txBody>
        </p:sp>
        <p:sp>
          <p:nvSpPr>
            <p:cNvPr id="18" name="Freccia curva 30"/>
            <p:cNvSpPr/>
            <p:nvPr/>
          </p:nvSpPr>
          <p:spPr>
            <a:xfrm rot="16200000" flipH="1">
              <a:off x="3934390" y="722665"/>
              <a:ext cx="371576" cy="1196102"/>
            </a:xfrm>
            <a:prstGeom prst="bentArrow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_tradnl" sz="1600">
                <a:solidFill>
                  <a:schemeClr val="tx1"/>
                </a:solidFill>
              </a:endParaRPr>
            </a:p>
          </p:txBody>
        </p:sp>
        <p:sp>
          <p:nvSpPr>
            <p:cNvPr id="19" name="Freccia curva 31"/>
            <p:cNvSpPr/>
            <p:nvPr/>
          </p:nvSpPr>
          <p:spPr>
            <a:xfrm rot="5400000">
              <a:off x="8590882" y="745468"/>
              <a:ext cx="371575" cy="1244360"/>
            </a:xfrm>
            <a:prstGeom prst="bentArrow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_tradnl" sz="1600">
                <a:solidFill>
                  <a:schemeClr val="tx1"/>
                </a:solidFill>
              </a:endParaRPr>
            </a:p>
          </p:txBody>
        </p:sp>
        <p:sp>
          <p:nvSpPr>
            <p:cNvPr id="22" name="Freccia curva 34"/>
            <p:cNvSpPr/>
            <p:nvPr/>
          </p:nvSpPr>
          <p:spPr>
            <a:xfrm rot="10800000">
              <a:off x="9200070" y="2304739"/>
              <a:ext cx="322450" cy="1119796"/>
            </a:xfrm>
            <a:prstGeom prst="bentArrow">
              <a:avLst/>
            </a:prstGeom>
            <a:solidFill>
              <a:srgbClr val="FF66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600" dirty="0"/>
            </a:p>
          </p:txBody>
        </p:sp>
        <p:sp>
          <p:nvSpPr>
            <p:cNvPr id="23" name="Freccia curva 44"/>
            <p:cNvSpPr/>
            <p:nvPr/>
          </p:nvSpPr>
          <p:spPr>
            <a:xfrm rot="10800000" flipH="1">
              <a:off x="3537494" y="2311152"/>
              <a:ext cx="3573685" cy="1763964"/>
            </a:xfrm>
            <a:prstGeom prst="bentArrow">
              <a:avLst>
                <a:gd name="adj1" fmla="val 5269"/>
                <a:gd name="adj2" fmla="val 5264"/>
                <a:gd name="adj3" fmla="val 6967"/>
                <a:gd name="adj4" fmla="val 12000"/>
              </a:avLst>
            </a:prstGeom>
            <a:solidFill>
              <a:srgbClr val="FF66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600"/>
            </a:p>
          </p:txBody>
        </p:sp>
        <p:cxnSp>
          <p:nvCxnSpPr>
            <p:cNvPr id="25" name="Connettore 4 52"/>
            <p:cNvCxnSpPr>
              <a:stCxn id="60" idx="3"/>
            </p:cNvCxnSpPr>
            <p:nvPr/>
          </p:nvCxnSpPr>
          <p:spPr>
            <a:xfrm flipV="1">
              <a:off x="6121210" y="1769230"/>
              <a:ext cx="437943" cy="1472723"/>
            </a:xfrm>
            <a:prstGeom prst="bentConnector2">
              <a:avLst/>
            </a:prstGeom>
            <a:ln>
              <a:solidFill>
                <a:schemeClr val="accent6">
                  <a:lumMod val="50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Connettore 4 57"/>
            <p:cNvCxnSpPr>
              <a:stCxn id="61" idx="1"/>
            </p:cNvCxnSpPr>
            <p:nvPr/>
          </p:nvCxnSpPr>
          <p:spPr>
            <a:xfrm rot="10800000">
              <a:off x="6981296" y="1769252"/>
              <a:ext cx="221323" cy="1636085"/>
            </a:xfrm>
            <a:prstGeom prst="bentConnector2">
              <a:avLst/>
            </a:prstGeom>
            <a:ln>
              <a:solidFill>
                <a:schemeClr val="accent6">
                  <a:lumMod val="50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Connettore 4 59"/>
            <p:cNvCxnSpPr/>
            <p:nvPr/>
          </p:nvCxnSpPr>
          <p:spPr>
            <a:xfrm rot="16200000" flipV="1">
              <a:off x="5415763" y="3106100"/>
              <a:ext cx="3030446" cy="360385"/>
            </a:xfrm>
            <a:prstGeom prst="bentConnector3">
              <a:avLst>
                <a:gd name="adj1" fmla="val -290"/>
              </a:avLst>
            </a:prstGeom>
            <a:ln>
              <a:solidFill>
                <a:schemeClr val="accent6">
                  <a:lumMod val="50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3" name="Rettangolo 119"/>
            <p:cNvSpPr/>
            <p:nvPr/>
          </p:nvSpPr>
          <p:spPr>
            <a:xfrm>
              <a:off x="9723241" y="2577187"/>
              <a:ext cx="1128745" cy="60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171450" indent="-171450">
                <a:buFont typeface="Arial"/>
                <a:buChar char="•"/>
              </a:pPr>
              <a:r>
                <a:rPr lang="es-ES_tradnl" sz="1100" b="1" dirty="0">
                  <a:solidFill>
                    <a:srgbClr val="000000"/>
                  </a:solidFill>
                  <a:latin typeface="Arial Narrow"/>
                  <a:cs typeface="Arial Narrow"/>
                </a:rPr>
                <a:t>fax</a:t>
              </a:r>
            </a:p>
            <a:p>
              <a:pPr marL="171450" indent="-171450">
                <a:buFont typeface="Arial"/>
                <a:buChar char="•"/>
              </a:pPr>
              <a:r>
                <a:rPr lang="es-ES_tradnl" sz="1100" b="1" dirty="0">
                  <a:solidFill>
                    <a:srgbClr val="000000"/>
                  </a:solidFill>
                  <a:latin typeface="Arial Narrow"/>
                  <a:cs typeface="Arial Narrow"/>
                </a:rPr>
                <a:t>email</a:t>
              </a:r>
            </a:p>
            <a:p>
              <a:pPr marL="171450" indent="-171450">
                <a:buFont typeface="Arial"/>
                <a:buChar char="•"/>
              </a:pPr>
              <a:r>
                <a:rPr lang="es-ES_tradnl" sz="1100" b="1" dirty="0">
                  <a:solidFill>
                    <a:srgbClr val="000000"/>
                  </a:solidFill>
                  <a:latin typeface="Arial Narrow"/>
                  <a:cs typeface="Arial Narrow"/>
                </a:rPr>
                <a:t>celulares</a:t>
              </a:r>
            </a:p>
          </p:txBody>
        </p:sp>
        <p:sp>
          <p:nvSpPr>
            <p:cNvPr id="38" name="Freccia curva 143"/>
            <p:cNvSpPr/>
            <p:nvPr/>
          </p:nvSpPr>
          <p:spPr>
            <a:xfrm rot="10800000" flipH="1">
              <a:off x="3832364" y="2288387"/>
              <a:ext cx="335337" cy="1119796"/>
            </a:xfrm>
            <a:prstGeom prst="bentArrow">
              <a:avLst/>
            </a:prstGeom>
            <a:solidFill>
              <a:srgbClr val="FF66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600"/>
            </a:p>
          </p:txBody>
        </p:sp>
        <p:cxnSp>
          <p:nvCxnSpPr>
            <p:cNvPr id="40" name="Connettore 2 162"/>
            <p:cNvCxnSpPr/>
            <p:nvPr/>
          </p:nvCxnSpPr>
          <p:spPr>
            <a:xfrm>
              <a:off x="8393265" y="5279869"/>
              <a:ext cx="286027" cy="3938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6185194" y="3563728"/>
              <a:ext cx="925984" cy="1588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ccia curva 48"/>
            <p:cNvSpPr/>
            <p:nvPr/>
          </p:nvSpPr>
          <p:spPr>
            <a:xfrm rot="10800000" flipH="1">
              <a:off x="3401807" y="2311151"/>
              <a:ext cx="3579488" cy="2968716"/>
            </a:xfrm>
            <a:prstGeom prst="bentArrow">
              <a:avLst>
                <a:gd name="adj1" fmla="val 3829"/>
                <a:gd name="adj2" fmla="val 3584"/>
                <a:gd name="adj3" fmla="val 5477"/>
                <a:gd name="adj4" fmla="val 12000"/>
              </a:avLst>
            </a:prstGeom>
            <a:solidFill>
              <a:srgbClr val="FF66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600"/>
            </a:p>
          </p:txBody>
        </p:sp>
        <p:sp>
          <p:nvSpPr>
            <p:cNvPr id="44" name="Rettangolo 117"/>
            <p:cNvSpPr/>
            <p:nvPr/>
          </p:nvSpPr>
          <p:spPr>
            <a:xfrm>
              <a:off x="2296844" y="2577187"/>
              <a:ext cx="1036069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171450" indent="-171450">
                <a:buFont typeface="Arial"/>
                <a:buChar char="•"/>
              </a:pPr>
              <a:r>
                <a:rPr lang="es-ES_tradnl" sz="1100" b="1" dirty="0">
                  <a:solidFill>
                    <a:schemeClr val="bg2"/>
                  </a:solidFill>
                  <a:latin typeface="Arial Narrow"/>
                  <a:cs typeface="Arial Narrow"/>
                </a:rPr>
                <a:t>VPN-</a:t>
              </a:r>
              <a:r>
                <a:rPr lang="es-ES_tradnl" sz="1100" b="1" dirty="0" err="1">
                  <a:solidFill>
                    <a:schemeClr val="bg2"/>
                  </a:solidFill>
                  <a:latin typeface="Arial Narrow"/>
                  <a:cs typeface="Arial Narrow"/>
                </a:rPr>
                <a:t>router</a:t>
              </a:r>
              <a:r>
                <a:rPr lang="es-ES_tradnl" sz="1100" b="1" dirty="0">
                  <a:solidFill>
                    <a:schemeClr val="bg2"/>
                  </a:solidFill>
                  <a:latin typeface="Arial Narrow"/>
                  <a:cs typeface="Arial Narrow"/>
                </a:rPr>
                <a:t> </a:t>
              </a:r>
            </a:p>
            <a:p>
              <a:pPr marL="171450" indent="-171450">
                <a:buFont typeface="Arial"/>
                <a:buChar char="•"/>
              </a:pPr>
              <a:r>
                <a:rPr lang="es-ES_tradnl" sz="1100" b="1" dirty="0">
                  <a:solidFill>
                    <a:schemeClr val="bg2"/>
                  </a:solidFill>
                  <a:latin typeface="Arial Narrow"/>
                  <a:cs typeface="Arial Narrow"/>
                </a:rPr>
                <a:t>Fax</a:t>
              </a:r>
            </a:p>
            <a:p>
              <a:pPr marL="171450" indent="-171450">
                <a:buFont typeface="Arial"/>
                <a:buChar char="•"/>
              </a:pPr>
              <a:r>
                <a:rPr lang="es-ES_tradnl" sz="1100" b="1" dirty="0">
                  <a:solidFill>
                    <a:schemeClr val="bg2"/>
                  </a:solidFill>
                  <a:latin typeface="Arial Narrow"/>
                  <a:cs typeface="Arial Narrow"/>
                </a:rPr>
                <a:t>email</a:t>
              </a:r>
            </a:p>
            <a:p>
              <a:pPr marL="171450" indent="-171450">
                <a:buFont typeface="Arial"/>
                <a:buChar char="•"/>
              </a:pPr>
              <a:r>
                <a:rPr lang="es-ES_tradnl" sz="1100" b="1" dirty="0">
                  <a:solidFill>
                    <a:schemeClr val="bg2"/>
                  </a:solidFill>
                  <a:latin typeface="Arial Narrow"/>
                  <a:cs typeface="Arial Narrow"/>
                </a:rPr>
                <a:t>celulares</a:t>
              </a:r>
              <a:endParaRPr lang="es-ES_tradnl" sz="900" b="1" dirty="0">
                <a:solidFill>
                  <a:schemeClr val="bg2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47" name="TextBox 53"/>
            <p:cNvSpPr txBox="1"/>
            <p:nvPr/>
          </p:nvSpPr>
          <p:spPr>
            <a:xfrm>
              <a:off x="8174538" y="4075118"/>
              <a:ext cx="1369097" cy="615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171450" indent="-171450">
                <a:buFont typeface="Arial"/>
                <a:buChar char="•"/>
                <a:defRPr sz="1200" b="1">
                  <a:solidFill>
                    <a:srgbClr val="000000"/>
                  </a:solidFill>
                  <a:latin typeface="Arial Narrow"/>
                  <a:cs typeface="Arial Narrow"/>
                </a:defRPr>
              </a:lvl1pPr>
            </a:lstStyle>
            <a:p>
              <a:r>
                <a:rPr lang="es-BO" sz="1100" dirty="0"/>
                <a:t>Radiotransmisor</a:t>
              </a:r>
            </a:p>
            <a:p>
              <a:r>
                <a:rPr lang="es-BO" sz="1100" dirty="0"/>
                <a:t>Radiodifusoras</a:t>
              </a:r>
            </a:p>
            <a:p>
              <a:r>
                <a:rPr lang="es-BO" sz="1100" dirty="0"/>
                <a:t>Celulares</a:t>
              </a:r>
            </a:p>
          </p:txBody>
        </p:sp>
        <p:sp>
          <p:nvSpPr>
            <p:cNvPr id="53" name="Rettangolo arrotondato 4"/>
            <p:cNvSpPr/>
            <p:nvPr/>
          </p:nvSpPr>
          <p:spPr>
            <a:xfrm>
              <a:off x="4986142" y="628312"/>
              <a:ext cx="2877398" cy="1142757"/>
            </a:xfrm>
            <a:prstGeom prst="round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s-ES_tradnl" sz="2400" b="1" dirty="0">
                  <a:solidFill>
                    <a:schemeClr val="bg2"/>
                  </a:solidFill>
                  <a:latin typeface="Myriad Pro"/>
                  <a:cs typeface="Myriad Pro"/>
                </a:rPr>
                <a:t>PLATAFORMA DEWETRA</a:t>
              </a:r>
            </a:p>
          </p:txBody>
        </p:sp>
        <p:sp>
          <p:nvSpPr>
            <p:cNvPr id="54" name="Casella di testo 1"/>
            <p:cNvSpPr txBox="1"/>
            <p:nvPr/>
          </p:nvSpPr>
          <p:spPr>
            <a:xfrm>
              <a:off x="8354144" y="1630580"/>
              <a:ext cx="1830899" cy="62788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8000"/>
              </a:solidFill>
            </a:ln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s-ES_tradnl" sz="1400" b="1" dirty="0">
                  <a:solidFill>
                    <a:srgbClr val="008000"/>
                  </a:solidFill>
                  <a:ea typeface="ＭＳ 明朝"/>
                  <a:cs typeface="Times New Roman"/>
                </a:rPr>
                <a:t>BOLETÍN</a:t>
              </a:r>
            </a:p>
            <a:p>
              <a:r>
                <a:rPr lang="es-ES_tradnl" sz="1400" b="1" dirty="0">
                  <a:solidFill>
                    <a:srgbClr val="008000"/>
                  </a:solidFill>
                  <a:ea typeface="ＭＳ 明朝"/>
                  <a:cs typeface="Times New Roman"/>
                </a:rPr>
                <a:t>DE RIESGO</a:t>
              </a:r>
            </a:p>
          </p:txBody>
        </p:sp>
        <p:sp>
          <p:nvSpPr>
            <p:cNvPr id="55" name="Casella di testo 3"/>
            <p:cNvSpPr txBox="1"/>
            <p:nvPr/>
          </p:nvSpPr>
          <p:spPr>
            <a:xfrm>
              <a:off x="2462203" y="628311"/>
              <a:ext cx="2371374" cy="334099"/>
            </a:xfrm>
            <a:prstGeom prst="rect">
              <a:avLst/>
            </a:prstGeom>
            <a:noFill/>
            <a:ln>
              <a:noFill/>
              <a:prstDash val="dash"/>
            </a:ln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ES_tradnl" b="1" dirty="0">
                  <a:solidFill>
                    <a:srgbClr val="008000"/>
                  </a:solidFill>
                  <a:ea typeface="ＭＳ 明朝"/>
                  <a:cs typeface="Times New Roman"/>
                </a:rPr>
                <a:t>SENAMHI</a:t>
              </a:r>
              <a:endParaRPr lang="es-ES_tradnl" dirty="0">
                <a:solidFill>
                  <a:srgbClr val="008000"/>
                </a:solidFill>
                <a:ea typeface="ＭＳ 明朝"/>
                <a:cs typeface="Times New Roman"/>
              </a:endParaRPr>
            </a:p>
          </p:txBody>
        </p:sp>
        <p:sp>
          <p:nvSpPr>
            <p:cNvPr id="56" name="Casella di testo 3"/>
            <p:cNvSpPr txBox="1"/>
            <p:nvPr/>
          </p:nvSpPr>
          <p:spPr>
            <a:xfrm>
              <a:off x="7710975" y="613661"/>
              <a:ext cx="2371374" cy="334099"/>
            </a:xfrm>
            <a:prstGeom prst="rect">
              <a:avLst/>
            </a:prstGeom>
            <a:noFill/>
            <a:ln>
              <a:noFill/>
              <a:prstDash val="dash"/>
            </a:ln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ES_tradnl" b="1" dirty="0">
                  <a:solidFill>
                    <a:srgbClr val="008000"/>
                  </a:solidFill>
                  <a:ea typeface="ＭＳ 明朝"/>
                  <a:cs typeface="Times New Roman"/>
                </a:rPr>
                <a:t>DEFENSA CIVIL</a:t>
              </a:r>
              <a:endParaRPr lang="es-ES_tradnl" dirty="0">
                <a:solidFill>
                  <a:srgbClr val="008000"/>
                </a:solidFill>
                <a:ea typeface="ＭＳ 明朝"/>
                <a:cs typeface="Times New Roman"/>
              </a:endParaRPr>
            </a:p>
          </p:txBody>
        </p:sp>
        <p:sp>
          <p:nvSpPr>
            <p:cNvPr id="60" name="Rettangolo arrotondato 4"/>
            <p:cNvSpPr/>
            <p:nvPr/>
          </p:nvSpPr>
          <p:spPr>
            <a:xfrm>
              <a:off x="4277703" y="2790308"/>
              <a:ext cx="1843506" cy="903288"/>
            </a:xfrm>
            <a:prstGeom prst="roundRect">
              <a:avLst/>
            </a:prstGeom>
            <a:solidFill>
              <a:schemeClr val="tx1"/>
            </a:solidFill>
            <a:ln w="57150" cmpd="sng">
              <a:solidFill>
                <a:schemeClr val="accent5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s-ES_tradnl" sz="1600" b="1" dirty="0">
                  <a:latin typeface="Myriad Pro"/>
                  <a:cs typeface="Myriad Pro"/>
                </a:rPr>
                <a:t>Unidades departamentales de SENAMHI</a:t>
              </a:r>
            </a:p>
          </p:txBody>
        </p:sp>
        <p:sp>
          <p:nvSpPr>
            <p:cNvPr id="61" name="Rettangolo arrotondato 4"/>
            <p:cNvSpPr/>
            <p:nvPr/>
          </p:nvSpPr>
          <p:spPr>
            <a:xfrm>
              <a:off x="7202617" y="2790309"/>
              <a:ext cx="1941918" cy="1230053"/>
            </a:xfrm>
            <a:prstGeom prst="roundRect">
              <a:avLst/>
            </a:prstGeom>
            <a:solidFill>
              <a:schemeClr val="tx1"/>
            </a:solidFill>
            <a:ln w="57150" cmpd="sng">
              <a:solidFill>
                <a:schemeClr val="accent5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s-ES_tradnl" sz="1600" b="1" dirty="0">
                  <a:latin typeface="Myriad Pro"/>
                  <a:cs typeface="Myriad Pro"/>
                </a:rPr>
                <a:t>Unidades de gestión de riesgo departamentales</a:t>
              </a:r>
            </a:p>
          </p:txBody>
        </p:sp>
        <p:sp>
          <p:nvSpPr>
            <p:cNvPr id="62" name="Rettangolo arrotondato 4"/>
            <p:cNvSpPr/>
            <p:nvPr/>
          </p:nvSpPr>
          <p:spPr>
            <a:xfrm>
              <a:off x="7194010" y="4732389"/>
              <a:ext cx="1950525" cy="903288"/>
            </a:xfrm>
            <a:prstGeom prst="roundRect">
              <a:avLst/>
            </a:prstGeom>
            <a:solidFill>
              <a:schemeClr val="tx1"/>
            </a:solidFill>
            <a:ln w="57150" cmpd="sng">
              <a:solidFill>
                <a:schemeClr val="accent5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s-ES_tradnl" sz="1600" b="1" dirty="0">
                  <a:latin typeface="Myriad Pro"/>
                  <a:cs typeface="Myriad Pro"/>
                </a:rPr>
                <a:t>Unidades de gestión de riesgo municipales</a:t>
              </a:r>
            </a:p>
          </p:txBody>
        </p:sp>
        <p:sp>
          <p:nvSpPr>
            <p:cNvPr id="69" name="Rettangolo arrotondato 4"/>
            <p:cNvSpPr/>
            <p:nvPr/>
          </p:nvSpPr>
          <p:spPr>
            <a:xfrm>
              <a:off x="6227143" y="2339608"/>
              <a:ext cx="1047300" cy="350978"/>
            </a:xfrm>
            <a:prstGeom prst="roundRect">
              <a:avLst/>
            </a:prstGeom>
            <a:solidFill>
              <a:schemeClr val="tx1"/>
            </a:solidFill>
            <a:ln w="38100" cmpd="sng">
              <a:solidFill>
                <a:srgbClr val="984807"/>
              </a:solidFill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sz="1400" b="1" dirty="0">
                  <a:latin typeface="Myriad Pro"/>
                  <a:cs typeface="Myriad Pro"/>
                </a:rPr>
                <a:t>reportes</a:t>
              </a:r>
            </a:p>
          </p:txBody>
        </p:sp>
        <p:cxnSp>
          <p:nvCxnSpPr>
            <p:cNvPr id="79" name="Connettore 2 155"/>
            <p:cNvCxnSpPr>
              <a:stCxn id="61" idx="2"/>
              <a:endCxn id="62" idx="0"/>
            </p:cNvCxnSpPr>
            <p:nvPr/>
          </p:nvCxnSpPr>
          <p:spPr>
            <a:xfrm flipH="1">
              <a:off x="8169272" y="4020361"/>
              <a:ext cx="4304" cy="71202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86" name="TextBox 53"/>
            <p:cNvSpPr txBox="1"/>
            <p:nvPr/>
          </p:nvSpPr>
          <p:spPr>
            <a:xfrm>
              <a:off x="7258879" y="2127071"/>
              <a:ext cx="1369097" cy="615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171450" indent="-171450">
                <a:buFont typeface="Arial"/>
                <a:buChar char="•"/>
                <a:defRPr sz="1200" b="1">
                  <a:solidFill>
                    <a:srgbClr val="000000"/>
                  </a:solidFill>
                  <a:latin typeface="Arial Narrow"/>
                  <a:cs typeface="Arial Narrow"/>
                </a:defRPr>
              </a:lvl1pPr>
            </a:lstStyle>
            <a:p>
              <a:r>
                <a:rPr lang="es-BO" sz="1100" dirty="0"/>
                <a:t>Web</a:t>
              </a:r>
            </a:p>
            <a:p>
              <a:r>
                <a:rPr lang="es-BO" sz="1100" dirty="0"/>
                <a:t>Email</a:t>
              </a:r>
            </a:p>
            <a:p>
              <a:r>
                <a:rPr lang="es-BO" sz="1100" dirty="0"/>
                <a:t>Celulares</a:t>
              </a:r>
            </a:p>
          </p:txBody>
        </p:sp>
        <p:sp>
          <p:nvSpPr>
            <p:cNvPr id="89" name="Rettangolo arrotondato 4"/>
            <p:cNvSpPr/>
            <p:nvPr/>
          </p:nvSpPr>
          <p:spPr>
            <a:xfrm>
              <a:off x="6492048" y="6174961"/>
              <a:ext cx="1421141" cy="350978"/>
            </a:xfrm>
            <a:prstGeom prst="roundRect">
              <a:avLst/>
            </a:prstGeom>
            <a:solidFill>
              <a:schemeClr val="tx1"/>
            </a:solidFill>
            <a:ln w="38100" cmpd="sng">
              <a:solidFill>
                <a:srgbClr val="008000"/>
              </a:solidFill>
              <a:prstDash val="soli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s-ES_tradnl" sz="1400" b="1" dirty="0">
                  <a:latin typeface="Myriad Pro"/>
                  <a:cs typeface="Myriad Pro"/>
                </a:rPr>
                <a:t>Comunidad</a:t>
              </a:r>
            </a:p>
          </p:txBody>
        </p:sp>
        <p:sp>
          <p:nvSpPr>
            <p:cNvPr id="90" name="Rettangolo arrotondato 4"/>
            <p:cNvSpPr/>
            <p:nvPr/>
          </p:nvSpPr>
          <p:spPr>
            <a:xfrm>
              <a:off x="8433965" y="6182412"/>
              <a:ext cx="1421141" cy="350978"/>
            </a:xfrm>
            <a:prstGeom prst="roundRect">
              <a:avLst/>
            </a:prstGeom>
            <a:solidFill>
              <a:schemeClr val="tx1"/>
            </a:solidFill>
            <a:ln w="38100" cmpd="sng">
              <a:solidFill>
                <a:srgbClr val="008000"/>
              </a:solidFill>
              <a:prstDash val="soli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s-ES_tradnl" sz="1400" b="1" dirty="0">
                  <a:latin typeface="Myriad Pro"/>
                  <a:cs typeface="Myriad Pro"/>
                </a:rPr>
                <a:t>Comunidad</a:t>
              </a:r>
            </a:p>
          </p:txBody>
        </p:sp>
        <p:cxnSp>
          <p:nvCxnSpPr>
            <p:cNvPr id="93" name="Connettore 2 155"/>
            <p:cNvCxnSpPr>
              <a:stCxn id="62" idx="2"/>
            </p:cNvCxnSpPr>
            <p:nvPr/>
          </p:nvCxnSpPr>
          <p:spPr>
            <a:xfrm>
              <a:off x="8169273" y="5635677"/>
              <a:ext cx="5265" cy="24823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96" name="TextBox 53"/>
            <p:cNvSpPr txBox="1"/>
            <p:nvPr/>
          </p:nvSpPr>
          <p:spPr>
            <a:xfrm>
              <a:off x="9200071" y="5501611"/>
              <a:ext cx="1369097" cy="6155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171450" indent="-171450">
                <a:buFont typeface="Arial"/>
                <a:buChar char="•"/>
                <a:defRPr sz="1200" b="1">
                  <a:solidFill>
                    <a:srgbClr val="000000"/>
                  </a:solidFill>
                  <a:latin typeface="Arial Narrow"/>
                  <a:cs typeface="Arial Narrow"/>
                </a:defRPr>
              </a:lvl1pPr>
            </a:lstStyle>
            <a:p>
              <a:r>
                <a:rPr lang="es-BO" sz="1100" dirty="0"/>
                <a:t>Radiotransmisor</a:t>
              </a:r>
            </a:p>
            <a:p>
              <a:r>
                <a:rPr lang="es-BO" sz="1100" dirty="0"/>
                <a:t>Radiodifusoras</a:t>
              </a:r>
            </a:p>
            <a:p>
              <a:r>
                <a:rPr lang="es-BO" sz="1100" dirty="0"/>
                <a:t>Celulares</a:t>
              </a:r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>
              <a:off x="7194010" y="5908575"/>
              <a:ext cx="1950525" cy="0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none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4" name="Connettore 2 155"/>
            <p:cNvCxnSpPr/>
            <p:nvPr/>
          </p:nvCxnSpPr>
          <p:spPr>
            <a:xfrm>
              <a:off x="7200824" y="5913899"/>
              <a:ext cx="5265" cy="24823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5" name="Connettore 2 155"/>
            <p:cNvCxnSpPr/>
            <p:nvPr/>
          </p:nvCxnSpPr>
          <p:spPr>
            <a:xfrm>
              <a:off x="9139270" y="5908522"/>
              <a:ext cx="5265" cy="24823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107" name="Group 106"/>
            <p:cNvGrpSpPr/>
            <p:nvPr/>
          </p:nvGrpSpPr>
          <p:grpSpPr>
            <a:xfrm>
              <a:off x="1523833" y="4230403"/>
              <a:ext cx="593237" cy="1512401"/>
              <a:chOff x="0" y="847742"/>
              <a:chExt cx="593237" cy="1548685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08" name="Rectangle 107"/>
              <p:cNvSpPr/>
              <p:nvPr/>
            </p:nvSpPr>
            <p:spPr>
              <a:xfrm>
                <a:off x="0" y="847743"/>
                <a:ext cx="390560" cy="154868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9" name="Isosceles Triangle 108"/>
              <p:cNvSpPr/>
              <p:nvPr/>
            </p:nvSpPr>
            <p:spPr>
              <a:xfrm rot="5400000">
                <a:off x="-286622" y="1516569"/>
                <a:ext cx="1548685" cy="211032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110" name="Casella di testo 3"/>
            <p:cNvSpPr txBox="1"/>
            <p:nvPr/>
          </p:nvSpPr>
          <p:spPr>
            <a:xfrm rot="16200000">
              <a:off x="920268" y="4787023"/>
              <a:ext cx="1536008" cy="435528"/>
            </a:xfrm>
            <a:prstGeom prst="rect">
              <a:avLst/>
            </a:prstGeom>
            <a:noFill/>
            <a:ln>
              <a:noFill/>
              <a:prstDash val="dash"/>
            </a:ln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ES_tradnl" sz="1200" b="1" dirty="0">
                  <a:solidFill>
                    <a:schemeClr val="tx1"/>
                  </a:solidFill>
                  <a:ea typeface="ＭＳ 明朝"/>
                  <a:cs typeface="Times New Roman"/>
                </a:rPr>
                <a:t>NIVEL </a:t>
              </a:r>
            </a:p>
            <a:p>
              <a:pPr algn="ctr"/>
              <a:r>
                <a:rPr lang="es-ES_tradnl" sz="1200" b="1" dirty="0">
                  <a:solidFill>
                    <a:schemeClr val="tx1"/>
                  </a:solidFill>
                  <a:ea typeface="ＭＳ 明朝"/>
                  <a:cs typeface="Times New Roman"/>
                </a:rPr>
                <a:t>MUNICIPAL</a:t>
              </a:r>
              <a:r>
                <a:rPr lang="es-ES_tradnl" sz="1200" dirty="0">
                  <a:solidFill>
                    <a:schemeClr val="tx1"/>
                  </a:solidFill>
                  <a:ea typeface="ＭＳ 明朝"/>
                  <a:cs typeface="Times New Roman"/>
                </a:rPr>
                <a:t> </a:t>
              </a:r>
            </a:p>
          </p:txBody>
        </p:sp>
        <p:grpSp>
          <p:nvGrpSpPr>
            <p:cNvPr id="112" name="Group 111"/>
            <p:cNvGrpSpPr/>
            <p:nvPr/>
          </p:nvGrpSpPr>
          <p:grpSpPr>
            <a:xfrm>
              <a:off x="1523552" y="5717149"/>
              <a:ext cx="593237" cy="942084"/>
              <a:chOff x="0" y="847742"/>
              <a:chExt cx="593237" cy="1548685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13" name="Rectangle 112"/>
              <p:cNvSpPr/>
              <p:nvPr/>
            </p:nvSpPr>
            <p:spPr>
              <a:xfrm>
                <a:off x="0" y="847743"/>
                <a:ext cx="390560" cy="1548682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4" name="Isosceles Triangle 113"/>
              <p:cNvSpPr/>
              <p:nvPr/>
            </p:nvSpPr>
            <p:spPr>
              <a:xfrm rot="5400000">
                <a:off x="-286622" y="1516569"/>
                <a:ext cx="1548685" cy="211032"/>
              </a:xfrm>
              <a:prstGeom prst="triangl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115" name="Casella di testo 3"/>
            <p:cNvSpPr txBox="1"/>
            <p:nvPr/>
          </p:nvSpPr>
          <p:spPr>
            <a:xfrm rot="16200000">
              <a:off x="1224940" y="5978418"/>
              <a:ext cx="926102" cy="435528"/>
            </a:xfrm>
            <a:prstGeom prst="rect">
              <a:avLst/>
            </a:prstGeom>
            <a:noFill/>
            <a:ln>
              <a:noFill/>
              <a:prstDash val="dash"/>
            </a:ln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ES_tradnl" sz="1200" b="1" dirty="0">
                  <a:solidFill>
                    <a:schemeClr val="tx1"/>
                  </a:solidFill>
                  <a:ea typeface="ＭＳ 明朝"/>
                  <a:cs typeface="Times New Roman"/>
                </a:rPr>
                <a:t>NIVEL </a:t>
              </a:r>
            </a:p>
            <a:p>
              <a:pPr algn="ctr"/>
              <a:r>
                <a:rPr lang="es-ES_tradnl" sz="900" b="1" dirty="0">
                  <a:solidFill>
                    <a:schemeClr val="tx1"/>
                  </a:solidFill>
                  <a:ea typeface="ＭＳ 明朝"/>
                  <a:cs typeface="Times New Roman"/>
                </a:rPr>
                <a:t>COMUNIDAD</a:t>
              </a:r>
              <a:endParaRPr lang="es-ES_tradnl" sz="900" dirty="0">
                <a:solidFill>
                  <a:schemeClr val="tx1"/>
                </a:solidFill>
                <a:ea typeface="ＭＳ 明朝"/>
                <a:cs typeface="Times New Roman"/>
              </a:endParaRPr>
            </a:p>
          </p:txBody>
        </p:sp>
        <p:sp>
          <p:nvSpPr>
            <p:cNvPr id="116" name="CasellaDiTesto 64"/>
            <p:cNvSpPr txBox="1"/>
            <p:nvPr/>
          </p:nvSpPr>
          <p:spPr>
            <a:xfrm>
              <a:off x="2098571" y="5480887"/>
              <a:ext cx="4119986" cy="954107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_tradnl" sz="1200" dirty="0">
                  <a:solidFill>
                    <a:srgbClr val="000000"/>
                  </a:solidFill>
                </a:rPr>
                <a:t>	</a:t>
              </a:r>
              <a:r>
                <a:rPr lang="es-ES_tradnl" sz="1100" dirty="0" smtClean="0">
                  <a:solidFill>
                    <a:srgbClr val="000000"/>
                  </a:solidFill>
                </a:rPr>
                <a:t>Producción </a:t>
              </a:r>
              <a:r>
                <a:rPr lang="es-ES_tradnl" sz="1100" dirty="0">
                  <a:solidFill>
                    <a:srgbClr val="000000"/>
                  </a:solidFill>
                </a:rPr>
                <a:t>del Boletines</a:t>
              </a:r>
            </a:p>
            <a:p>
              <a:r>
                <a:rPr lang="es-ES_tradnl" sz="1100" dirty="0">
                  <a:solidFill>
                    <a:srgbClr val="000000"/>
                  </a:solidFill>
                </a:rPr>
                <a:t>	</a:t>
              </a:r>
              <a:r>
                <a:rPr lang="es-ES_tradnl" sz="1100" dirty="0" smtClean="0">
                  <a:solidFill>
                    <a:srgbClr val="000000"/>
                  </a:solidFill>
                </a:rPr>
                <a:t>Transmisión </a:t>
              </a:r>
              <a:r>
                <a:rPr lang="es-ES_tradnl" sz="1100" dirty="0">
                  <a:solidFill>
                    <a:srgbClr val="000000"/>
                  </a:solidFill>
                </a:rPr>
                <a:t>de los Boletines</a:t>
              </a:r>
            </a:p>
            <a:p>
              <a:r>
                <a:rPr lang="es-ES_tradnl" sz="1100" dirty="0">
                  <a:solidFill>
                    <a:srgbClr val="000000"/>
                  </a:solidFill>
                </a:rPr>
                <a:t>	</a:t>
              </a:r>
              <a:r>
                <a:rPr lang="es-ES_tradnl" sz="1100" dirty="0" smtClean="0">
                  <a:solidFill>
                    <a:srgbClr val="000000"/>
                  </a:solidFill>
                </a:rPr>
                <a:t>Reportes </a:t>
              </a:r>
              <a:r>
                <a:rPr lang="es-ES_tradnl" sz="1100" dirty="0">
                  <a:solidFill>
                    <a:srgbClr val="000000"/>
                  </a:solidFill>
                </a:rPr>
                <a:t>de los impactos</a:t>
              </a:r>
            </a:p>
            <a:p>
              <a:r>
                <a:rPr lang="es-ES_tradnl" sz="1100" dirty="0">
                  <a:solidFill>
                    <a:srgbClr val="000000"/>
                  </a:solidFill>
                </a:rPr>
                <a:t>	</a:t>
              </a:r>
              <a:r>
                <a:rPr lang="es-ES_tradnl" sz="1100" dirty="0" smtClean="0">
                  <a:solidFill>
                    <a:srgbClr val="000000"/>
                  </a:solidFill>
                </a:rPr>
                <a:t>Comunicación </a:t>
              </a:r>
              <a:r>
                <a:rPr lang="es-ES_tradnl" sz="1100" dirty="0">
                  <a:solidFill>
                    <a:srgbClr val="000000"/>
                  </a:solidFill>
                </a:rPr>
                <a:t>de las condiciones de </a:t>
              </a:r>
              <a:r>
                <a:rPr lang="es-ES_tradnl" sz="1100" dirty="0" smtClean="0">
                  <a:solidFill>
                    <a:srgbClr val="000000"/>
                  </a:solidFill>
                </a:rPr>
                <a:t>riesgo	Coordinaciones </a:t>
              </a:r>
              <a:r>
                <a:rPr lang="es-ES_tradnl" sz="1100" dirty="0">
                  <a:solidFill>
                    <a:srgbClr val="000000"/>
                  </a:solidFill>
                </a:rPr>
                <a:t>técnica </a:t>
              </a:r>
            </a:p>
          </p:txBody>
        </p:sp>
        <p:cxnSp>
          <p:nvCxnSpPr>
            <p:cNvPr id="117" name="Connettore 2 69"/>
            <p:cNvCxnSpPr/>
            <p:nvPr/>
          </p:nvCxnSpPr>
          <p:spPr>
            <a:xfrm>
              <a:off x="2241080" y="5944806"/>
              <a:ext cx="646942" cy="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prstDash val="sysDash"/>
              <a:tailEnd type="arrow"/>
            </a:ln>
            <a:effectLst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18" name="Freccia destra 71"/>
            <p:cNvSpPr/>
            <p:nvPr/>
          </p:nvSpPr>
          <p:spPr>
            <a:xfrm>
              <a:off x="2241080" y="5717292"/>
              <a:ext cx="646943" cy="137440"/>
            </a:xfrm>
            <a:prstGeom prst="rightArrow">
              <a:avLst/>
            </a:prstGeom>
            <a:solidFill>
              <a:srgbClr val="FF66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600"/>
            </a:p>
          </p:txBody>
        </p:sp>
        <p:sp>
          <p:nvSpPr>
            <p:cNvPr id="119" name="Freccia destra 73"/>
            <p:cNvSpPr/>
            <p:nvPr/>
          </p:nvSpPr>
          <p:spPr>
            <a:xfrm>
              <a:off x="2241090" y="5539270"/>
              <a:ext cx="646943" cy="137440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_tradnl" sz="1600">
                <a:solidFill>
                  <a:schemeClr val="tx1"/>
                </a:solidFill>
              </a:endParaRPr>
            </a:p>
          </p:txBody>
        </p:sp>
        <p:cxnSp>
          <p:nvCxnSpPr>
            <p:cNvPr id="120" name="Connettore 2 56"/>
            <p:cNvCxnSpPr/>
            <p:nvPr/>
          </p:nvCxnSpPr>
          <p:spPr>
            <a:xfrm>
              <a:off x="2247810" y="6124560"/>
              <a:ext cx="64022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1" name="Straight Arrow Connector 51"/>
            <p:cNvCxnSpPr/>
            <p:nvPr/>
          </p:nvCxnSpPr>
          <p:spPr>
            <a:xfrm>
              <a:off x="2252106" y="6292757"/>
              <a:ext cx="635927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2" name="Picture 121" descr="SERVER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788" y="902059"/>
              <a:ext cx="631300" cy="686921"/>
            </a:xfrm>
            <a:prstGeom prst="rect">
              <a:avLst/>
            </a:prstGeom>
          </p:spPr>
        </p:pic>
        <p:pic>
          <p:nvPicPr>
            <p:cNvPr id="124" name="Picture 123" descr="bulletin.pd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830" y="1646053"/>
              <a:ext cx="392563" cy="513021"/>
            </a:xfrm>
            <a:prstGeom prst="rect">
              <a:avLst/>
            </a:prstGeom>
          </p:spPr>
        </p:pic>
        <p:pic>
          <p:nvPicPr>
            <p:cNvPr id="125" name="Picture 124" descr="bulletin.pdf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49687" y="1687828"/>
              <a:ext cx="392563" cy="513021"/>
            </a:xfrm>
            <a:prstGeom prst="rect">
              <a:avLst/>
            </a:prstGeom>
          </p:spPr>
        </p:pic>
      </p:grpSp>
      <p:sp>
        <p:nvSpPr>
          <p:cNvPr id="3" name="CasellaDiTesto 2"/>
          <p:cNvSpPr txBox="1"/>
          <p:nvPr/>
        </p:nvSpPr>
        <p:spPr>
          <a:xfrm>
            <a:off x="1468501" y="0"/>
            <a:ext cx="95281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defTabSz="457200">
              <a:spcBef>
                <a:spcPct val="0"/>
              </a:spcBef>
              <a:buNone/>
              <a:defRPr sz="3600" b="1" i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endParaRPr lang="it-IT" dirty="0"/>
          </a:p>
        </p:txBody>
      </p:sp>
      <p:sp>
        <p:nvSpPr>
          <p:cNvPr id="70" name="Text Box 8"/>
          <p:cNvSpPr txBox="1">
            <a:spLocks noChangeArrowheads="1"/>
          </p:cNvSpPr>
          <p:nvPr/>
        </p:nvSpPr>
        <p:spPr bwMode="auto">
          <a:xfrm>
            <a:off x="720000" y="87000"/>
            <a:ext cx="1044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>
              <a:spcBef>
                <a:spcPct val="0"/>
              </a:spcBef>
            </a:pPr>
            <a:r>
              <a:rPr lang="es-ES_tradnl" sz="3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Protocoles </a:t>
            </a:r>
            <a:r>
              <a:rPr lang="es-ES_tradnl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 comunicación</a:t>
            </a:r>
          </a:p>
        </p:txBody>
      </p:sp>
    </p:spTree>
    <p:extLst>
      <p:ext uri="{BB962C8B-B14F-4D97-AF65-F5344CB8AC3E}">
        <p14:creationId xmlns:p14="http://schemas.microsoft.com/office/powerpoint/2010/main" val="2294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79422" y="269193"/>
            <a:ext cx="9072250" cy="741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720000" y="468000"/>
            <a:ext cx="1044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defTabSz="457200">
              <a:spcBef>
                <a:spcPct val="0"/>
              </a:spcBef>
              <a:buNone/>
              <a:defRPr sz="3600" b="1" i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dirty="0"/>
              <a:t> Preparación y emisión de boletines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596" y="1547795"/>
            <a:ext cx="7939542" cy="4714678"/>
          </a:xfrm>
          <a:prstGeom prst="rect">
            <a:avLst/>
          </a:prstGeom>
        </p:spPr>
      </p:pic>
      <p:pic>
        <p:nvPicPr>
          <p:cNvPr id="7" name="Immagine 6" descr="Macintosh HD:Users:lauro:Desktop:Missione Bolivia aprile 2013:Boletin:VIDECI.20130302_first_23.pd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4458" r="4736" b="13854"/>
          <a:stretch/>
        </p:blipFill>
        <p:spPr bwMode="auto">
          <a:xfrm rot="20500932">
            <a:off x="5040268" y="1464045"/>
            <a:ext cx="2150558" cy="244322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8" name="Immagin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2471">
            <a:off x="7385341" y="2167336"/>
            <a:ext cx="1953959" cy="24689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9" name="Rettangolo 8"/>
          <p:cNvSpPr/>
          <p:nvPr/>
        </p:nvSpPr>
        <p:spPr>
          <a:xfrm>
            <a:off x="4914900" y="6370413"/>
            <a:ext cx="5551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200" dirty="0">
                <a:ea typeface="+mj-ea"/>
                <a:cs typeface="+mj-cs"/>
              </a:rPr>
              <a:t>Boletines de riesgo</a:t>
            </a:r>
          </a:p>
        </p:txBody>
      </p:sp>
      <p:pic>
        <p:nvPicPr>
          <p:cNvPr id="10" name="Imagen 9"/>
          <p:cNvPicPr/>
          <p:nvPr/>
        </p:nvPicPr>
        <p:blipFill rotWithShape="1">
          <a:blip r:embed="rId6"/>
          <a:srcRect l="40507" t="16093" r="28038" b="11286"/>
          <a:stretch/>
        </p:blipFill>
        <p:spPr bwMode="auto">
          <a:xfrm>
            <a:off x="218943" y="1449469"/>
            <a:ext cx="2962636" cy="38900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ttangolo 8"/>
          <p:cNvSpPr/>
          <p:nvPr/>
        </p:nvSpPr>
        <p:spPr>
          <a:xfrm>
            <a:off x="333375" y="5600972"/>
            <a:ext cx="33432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200" dirty="0">
                <a:ea typeface="+mj-ea"/>
                <a:cs typeface="+mj-cs"/>
              </a:rPr>
              <a:t>Boletines de </a:t>
            </a:r>
            <a:r>
              <a:rPr lang="es-ES" sz="2200" dirty="0" smtClean="0">
                <a:ea typeface="+mj-ea"/>
                <a:cs typeface="+mj-cs"/>
              </a:rPr>
              <a:t>Meteorológicos e Hidrológicos</a:t>
            </a:r>
            <a:endParaRPr lang="es-ES" sz="2200" dirty="0">
              <a:ea typeface="+mj-ea"/>
              <a:cs typeface="+mj-cs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9102" y="4006942"/>
            <a:ext cx="1894892" cy="1594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67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720000" y="468000"/>
            <a:ext cx="10440000" cy="72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_tradnl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Logros principales de las actividades en Bolivia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1" y="248725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095375" y="1392238"/>
            <a:ext cx="10001252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342900" indent="-342900">
              <a:spcAft>
                <a:spcPts val="1800"/>
              </a:spcAft>
              <a:buFont typeface="Arial" charset="0"/>
              <a:buChar char="•"/>
            </a:pP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La plataforma </a:t>
            </a: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DEWETRA,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en su función de herramienta compartida, ha sido un </a:t>
            </a:r>
            <a:r>
              <a:rPr lang="es-ES_tradnl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catalizador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 de las </a:t>
            </a:r>
            <a:r>
              <a:rPr lang="es-ES_tradnl" sz="2200" dirty="0">
                <a:solidFill>
                  <a:srgbClr val="00FF00"/>
                </a:solidFill>
                <a:latin typeface="+mn-lt"/>
                <a:ea typeface="ＭＳ Ｐゴシック" charset="-128"/>
                <a:cs typeface="+mn-cs"/>
              </a:rPr>
              <a:t>comunicaciones</a:t>
            </a:r>
            <a:r>
              <a:rPr lang="es-ES_tradnl" sz="2200" dirty="0">
                <a:solidFill>
                  <a:srgbClr val="00FF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y del </a:t>
            </a:r>
            <a:r>
              <a:rPr lang="es-ES_tradnl" sz="2200" dirty="0">
                <a:solidFill>
                  <a:srgbClr val="00FF00"/>
                </a:solidFill>
                <a:latin typeface="+mn-lt"/>
                <a:ea typeface="ＭＳ Ｐゴシック" charset="-128"/>
                <a:cs typeface="+mn-cs"/>
              </a:rPr>
              <a:t>intercambio de datos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entre las diferentes instituciones involucradas en la gestión del riesgo, ante de todo entre SENAMHI y VIDECI.</a:t>
            </a:r>
          </a:p>
          <a:p>
            <a:pPr marL="342900" indent="-342900">
              <a:spcAft>
                <a:spcPts val="1800"/>
              </a:spcAft>
              <a:buFont typeface="Arial" charset="0"/>
              <a:buChar char="•"/>
            </a:pP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La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plataforma </a:t>
            </a: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DEWETRA,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con </a:t>
            </a: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sus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diferentes perfiles de uso para técnicos y </a:t>
            </a: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tomadores de decisión, coadyuva al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desarrollo de </a:t>
            </a:r>
            <a:r>
              <a:rPr lang="es-ES_tradnl" sz="2200" dirty="0">
                <a:solidFill>
                  <a:srgbClr val="00FF00"/>
                </a:solidFill>
                <a:latin typeface="+mn-lt"/>
                <a:ea typeface="ＭＳ Ｐゴシック" charset="-128"/>
                <a:cs typeface="+mn-cs"/>
              </a:rPr>
              <a:t>diferentes </a:t>
            </a:r>
            <a:r>
              <a:rPr lang="es-ES_tradnl" sz="2200" dirty="0" smtClean="0">
                <a:solidFill>
                  <a:srgbClr val="00FF00"/>
                </a:solidFill>
                <a:latin typeface="+mn-lt"/>
                <a:ea typeface="ＭＳ Ｐゴシック" charset="-128"/>
                <a:cs typeface="+mn-cs"/>
              </a:rPr>
              <a:t>roles</a:t>
            </a:r>
            <a:r>
              <a:rPr lang="es-ES_tradnl" sz="2200" dirty="0" smtClean="0">
                <a:solidFill>
                  <a:srgbClr val="00FF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de cada institución involucrada en las actividades de </a:t>
            </a: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la gestión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del riesgo.</a:t>
            </a:r>
          </a:p>
          <a:p>
            <a:pPr marL="342900" indent="-342900">
              <a:spcAft>
                <a:spcPts val="1800"/>
              </a:spcAft>
              <a:buFont typeface="Arial" charset="0"/>
              <a:buChar char="•"/>
            </a:pP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En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particular </a:t>
            </a:r>
            <a:r>
              <a:rPr lang="es-ES_tradnl" sz="2200" dirty="0">
                <a:solidFill>
                  <a:srgbClr val="00FF00"/>
                </a:solidFill>
                <a:latin typeface="+mn-lt"/>
                <a:ea typeface="ＭＳ Ｐゴシック" charset="-128"/>
                <a:cs typeface="+mn-cs"/>
              </a:rPr>
              <a:t>SENAMHI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 y </a:t>
            </a:r>
            <a:r>
              <a:rPr lang="es-ES_tradnl" sz="2200" dirty="0">
                <a:solidFill>
                  <a:srgbClr val="00FF00"/>
                </a:solidFill>
                <a:latin typeface="+mn-lt"/>
                <a:ea typeface="ＭＳ Ｐゴシック" charset="-128"/>
                <a:cs typeface="+mn-cs"/>
              </a:rPr>
              <a:t>VIDECI</a:t>
            </a:r>
            <a:r>
              <a:rPr lang="es-ES_tradnl" sz="2200" dirty="0">
                <a:solidFill>
                  <a:srgbClr val="00FF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 </a:t>
            </a: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han sido fortalecidos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con nuevas herramientas tecnológicas (modelos de pronóstico) y </a:t>
            </a: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han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podido profundizar sus conocimientos en </a:t>
            </a: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temas hidrometeorológicos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y </a:t>
            </a: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gestión de riesgos.</a:t>
            </a:r>
            <a:endParaRPr lang="es-ES_tradnl" sz="22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24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720000" y="468000"/>
            <a:ext cx="10440000" cy="72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s-ES_tradnl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Replicar la experiencia en los países </a:t>
            </a:r>
            <a:r>
              <a:rPr lang="es-ES_tradnl" sz="3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vecinos</a:t>
            </a:r>
            <a:endParaRPr lang="es-ES_tradnl" sz="36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1" y="248725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241426" y="1369552"/>
            <a:ext cx="10006118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Aft>
                <a:spcPts val="1800"/>
              </a:spcAft>
            </a:pP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En el marco del Proyecto </a:t>
            </a:r>
            <a:r>
              <a:rPr lang="es-ES_tradnl" sz="2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+mn-cs"/>
              </a:rPr>
              <a:t>Wirwina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, financiado por ECHO y </a:t>
            </a: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ejecutado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por COOPI, GVC y CIMA, se tiene planificado la implementación de plataforma DEWETRA en Paraguay y </a:t>
            </a: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Perú.</a:t>
            </a:r>
            <a:endParaRPr lang="es-ES_tradnl" sz="22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ＭＳ Ｐゴシック" pitchFamily="34" charset="-128"/>
              <a:cs typeface="Arial" charset="0"/>
            </a:endParaRPr>
          </a:p>
          <a:p>
            <a:pPr>
              <a:spcAft>
                <a:spcPts val="1800"/>
              </a:spcAft>
            </a:pP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Como en la exitosa experiencia boliviana relacionada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a </a:t>
            </a: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la </a:t>
            </a:r>
            <a:r>
              <a:rPr lang="es-ES_tradnl" sz="2200" dirty="0">
                <a:solidFill>
                  <a:srgbClr val="00FF00"/>
                </a:solidFill>
                <a:ea typeface="ＭＳ Ｐゴシック" charset="-128"/>
              </a:rPr>
              <a:t>agregación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, </a:t>
            </a:r>
            <a:r>
              <a:rPr lang="es-ES_tradnl" sz="2200" dirty="0">
                <a:solidFill>
                  <a:srgbClr val="00FF00"/>
                </a:solidFill>
                <a:ea typeface="ＭＳ Ｐゴシック" charset="-128"/>
              </a:rPr>
              <a:t>organización</a:t>
            </a:r>
            <a:r>
              <a:rPr lang="es-ES_tradnl" sz="2200" dirty="0">
                <a:solidFill>
                  <a:srgbClr val="00FF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e </a:t>
            </a:r>
            <a:r>
              <a:rPr lang="es-ES_tradnl" sz="2200" dirty="0">
                <a:solidFill>
                  <a:srgbClr val="00FF00"/>
                </a:solidFill>
                <a:ea typeface="ＭＳ Ｐゴシック" charset="-128"/>
              </a:rPr>
              <a:t>intercambio</a:t>
            </a:r>
            <a:r>
              <a:rPr lang="es-ES_tradnl" sz="2200" dirty="0">
                <a:solidFill>
                  <a:srgbClr val="00FF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de información en una plataforma compartida de alerta </a:t>
            </a: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temprana, el objetivo es fortalecer todo el sistema de gestión de riesgos a nivel central y no sólo las herramientas y conocimientos técnicos.</a:t>
            </a:r>
          </a:p>
          <a:p>
            <a:pPr>
              <a:spcAft>
                <a:spcPts val="1800"/>
              </a:spcAft>
            </a:pP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Esta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iniciativa permitirá que los tres SNAT funcionen sobre la base de una </a:t>
            </a:r>
            <a:r>
              <a:rPr lang="es-ES_tradnl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plataforma común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que facilite la cooperación entre las instituciones y el </a:t>
            </a:r>
            <a:r>
              <a:rPr lang="es-ES_tradnl" sz="2200" dirty="0">
                <a:solidFill>
                  <a:srgbClr val="00FF00"/>
                </a:solidFill>
                <a:latin typeface="+mn-lt"/>
                <a:ea typeface="ＭＳ Ｐゴシック" charset="-128"/>
                <a:cs typeface="+mn-cs"/>
              </a:rPr>
              <a:t>intercambio</a:t>
            </a:r>
            <a:r>
              <a:rPr lang="es-ES_tradnl" sz="2200" dirty="0">
                <a:solidFill>
                  <a:srgbClr val="00FF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de datos. </a:t>
            </a:r>
          </a:p>
          <a:p>
            <a:pPr>
              <a:spcAft>
                <a:spcPts val="1800"/>
              </a:spcAft>
            </a:pPr>
            <a:r>
              <a:rPr lang="es-ES_tradnl" sz="22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SENAMHI </a:t>
            </a:r>
            <a:r>
              <a:rPr lang="es-ES_tradnl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Bolivia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tendrá la función de transmitir su experiencia en </a:t>
            </a: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el sistema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a los países </a:t>
            </a:r>
            <a:r>
              <a:rPr lang="es-ES_tradnl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vecinos.</a:t>
            </a:r>
            <a:endParaRPr lang="es-ES_tradnl" sz="22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48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7410547" cy="3329581"/>
          </a:xfrm>
        </p:spPr>
        <p:txBody>
          <a:bodyPr>
            <a:noAutofit/>
          </a:bodyPr>
          <a:lstStyle/>
          <a:p>
            <a:r>
              <a:rPr lang="es-ES" sz="88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</a:t>
            </a:r>
            <a:endParaRPr lang="es-ES" sz="88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 </a:t>
            </a:r>
            <a:r>
              <a:rPr lang="es-E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E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de Riesgos</a:t>
            </a:r>
            <a:endParaRPr lang="es-E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574" y="498515"/>
            <a:ext cx="1858078" cy="18580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84" y="5638800"/>
            <a:ext cx="1357013" cy="108176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626327" y="6179683"/>
            <a:ext cx="456567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Email: </a:t>
            </a:r>
            <a:r>
              <a:rPr lang="es-ES" dirty="0" smtClean="0">
                <a:solidFill>
                  <a:schemeClr val="accent3"/>
                </a:solidFill>
                <a:hlinkClick r:id="rId5"/>
              </a:rPr>
              <a:t>leo@senamhi.gob.bo</a:t>
            </a:r>
            <a:endParaRPr lang="es-ES" dirty="0" smtClean="0">
              <a:solidFill>
                <a:schemeClr val="accent3"/>
              </a:solidFill>
            </a:endParaRPr>
          </a:p>
          <a:p>
            <a:r>
              <a:rPr lang="es-ES" dirty="0" smtClean="0"/>
              <a:t>Web </a:t>
            </a:r>
            <a:r>
              <a:rPr lang="es-ES" dirty="0" err="1" smtClean="0"/>
              <a:t>Site</a:t>
            </a:r>
            <a:r>
              <a:rPr lang="es-ES" dirty="0" smtClean="0"/>
              <a:t>: </a:t>
            </a:r>
            <a:r>
              <a:rPr lang="es-ES" dirty="0" smtClean="0">
                <a:hlinkClick r:id="rId6"/>
              </a:rPr>
              <a:t>http://www.senamhi.gob.bo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355" y="2356597"/>
            <a:ext cx="3649379" cy="121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8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0000" y="468000"/>
            <a:ext cx="10440000" cy="72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s-ES_tradnl" sz="3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</a:t>
            </a:r>
            <a:r>
              <a:rPr lang="es-ES_tradnl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plataforma DEWETRA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228601" y="1148130"/>
            <a:ext cx="11570676" cy="16033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500" dirty="0" smtClean="0"/>
              <a:t>DEWETRA es </a:t>
            </a:r>
            <a:r>
              <a:rPr lang="es-ES_tradnl" sz="2500" dirty="0"/>
              <a:t>una plataforma para la </a:t>
            </a:r>
            <a:r>
              <a:rPr lang="es-ES_tradnl" sz="2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construcción de escenarios de riesgo en tiempo real</a:t>
            </a:r>
            <a:r>
              <a:rPr lang="es-ES_tradnl" sz="2500" dirty="0"/>
              <a:t>, que permite tomar medidas de prevención y reducir los impactos del evento pronosticado.</a:t>
            </a:r>
          </a:p>
        </p:txBody>
      </p:sp>
      <p:sp>
        <p:nvSpPr>
          <p:cNvPr id="6" name="Freccia bidirezionale orizzontale 5"/>
          <p:cNvSpPr/>
          <p:nvPr/>
        </p:nvSpPr>
        <p:spPr bwMode="auto">
          <a:xfrm>
            <a:off x="5276141" y="5113684"/>
            <a:ext cx="2257779" cy="582847"/>
          </a:xfrm>
          <a:prstGeom prst="leftRightArrow">
            <a:avLst>
              <a:gd name="adj1" fmla="val 50000"/>
              <a:gd name="adj2" fmla="val 31353"/>
            </a:avLst>
          </a:prstGeom>
          <a:noFill/>
          <a:ln>
            <a:solidFill>
              <a:schemeClr val="tx1"/>
            </a:solidFill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ounded Rectangle 6"/>
          <p:cNvSpPr/>
          <p:nvPr/>
        </p:nvSpPr>
        <p:spPr>
          <a:xfrm>
            <a:off x="1744223" y="5113683"/>
            <a:ext cx="3531919" cy="6373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Myriad Pro"/>
              </a:rPr>
              <a:t>PRONOSTICADORES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096474" y="5113683"/>
            <a:ext cx="3338690" cy="6373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Myriad Pro"/>
                <a:cs typeface="Myriad Pro"/>
              </a:rPr>
              <a:t>TOMADORES DE </a:t>
            </a:r>
            <a:r>
              <a:rPr lang="en-US" sz="2200" b="1" dirty="0" smtClean="0">
                <a:solidFill>
                  <a:schemeClr val="tx1"/>
                </a:solidFill>
                <a:latin typeface="Myriad Pro"/>
                <a:cs typeface="Myriad Pro"/>
              </a:rPr>
              <a:t>DECISION</a:t>
            </a:r>
            <a:endParaRPr lang="en-US" sz="2200" b="1" dirty="0">
              <a:solidFill>
                <a:schemeClr val="tx1"/>
              </a:solidFill>
              <a:latin typeface="Myriad Pro"/>
              <a:cs typeface="Myriad Pro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744224" y="2338214"/>
            <a:ext cx="8690940" cy="8294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es-ES_tradnl" sz="2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PLATAFORMA DE PRONÓSTICO Y </a:t>
            </a:r>
            <a:r>
              <a:rPr lang="es-ES_tradnl" sz="25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MONITOREO</a:t>
            </a:r>
            <a:endParaRPr lang="es-ES_tradnl" sz="25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Clr>
                <a:schemeClr val="accent1"/>
              </a:buClr>
            </a:pPr>
            <a:r>
              <a:rPr lang="es-ES_tradnl" sz="2500" dirty="0">
                <a:solidFill>
                  <a:srgbClr val="FFFF00"/>
                </a:solidFill>
              </a:rPr>
              <a:t>MULTI-RIESGO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25600" y="3265129"/>
            <a:ext cx="3001430" cy="1509889"/>
          </a:xfrm>
          <a:prstGeom prst="roundRect">
            <a:avLst/>
          </a:prstGeom>
          <a:noFill/>
          <a:ln w="6350">
            <a:solidFill>
              <a:srgbClr val="00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300" dirty="0">
                <a:solidFill>
                  <a:schemeClr val="tx1"/>
                </a:solidFill>
                <a:latin typeface="Myriad Pro"/>
                <a:cs typeface="Myriad Pro"/>
              </a:rPr>
              <a:t>Observaciones </a:t>
            </a:r>
            <a:r>
              <a:rPr lang="es-BO" sz="2300" dirty="0" smtClean="0">
                <a:solidFill>
                  <a:schemeClr val="tx1"/>
                </a:solidFill>
                <a:latin typeface="Myriad Pro"/>
                <a:cs typeface="Myriad Pro"/>
              </a:rPr>
              <a:t>de superficie </a:t>
            </a:r>
            <a:r>
              <a:rPr lang="es-BO" sz="2300" dirty="0">
                <a:solidFill>
                  <a:schemeClr val="tx1"/>
                </a:solidFill>
                <a:latin typeface="Myriad Pro"/>
                <a:cs typeface="Myriad Pro"/>
              </a:rPr>
              <a:t>y satelitales</a:t>
            </a:r>
          </a:p>
          <a:p>
            <a:pPr algn="ctr"/>
            <a:r>
              <a:rPr lang="es-BO" sz="2300" dirty="0">
                <a:solidFill>
                  <a:schemeClr val="tx1"/>
                </a:solidFill>
                <a:latin typeface="Myriad Pro"/>
                <a:cs typeface="Myriad Pro"/>
              </a:rPr>
              <a:t>+</a:t>
            </a:r>
          </a:p>
          <a:p>
            <a:pPr algn="ctr"/>
            <a:r>
              <a:rPr lang="es-BO" sz="2300" dirty="0">
                <a:solidFill>
                  <a:schemeClr val="tx1"/>
                </a:solidFill>
                <a:latin typeface="Myriad Pro"/>
                <a:cs typeface="Myriad Pro"/>
              </a:rPr>
              <a:t>Modelos Pronósticos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374920" y="3265129"/>
            <a:ext cx="2159001" cy="1509889"/>
          </a:xfrm>
          <a:prstGeom prst="roundRect">
            <a:avLst/>
          </a:prstGeom>
          <a:noFill/>
          <a:ln w="6350">
            <a:solidFill>
              <a:srgbClr val="00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300" dirty="0">
                <a:solidFill>
                  <a:schemeClr val="tx1"/>
                </a:solidFill>
                <a:latin typeface="Myriad Pro"/>
                <a:cs typeface="Myriad Pro"/>
              </a:rPr>
              <a:t>Vulnerabilidad</a:t>
            </a:r>
          </a:p>
          <a:p>
            <a:pPr algn="ctr"/>
            <a:r>
              <a:rPr lang="es-BO" sz="2300" dirty="0">
                <a:solidFill>
                  <a:schemeClr val="tx1"/>
                </a:solidFill>
                <a:latin typeface="Myriad Pro"/>
                <a:cs typeface="Myriad Pro"/>
              </a:rPr>
              <a:t>+</a:t>
            </a:r>
          </a:p>
          <a:p>
            <a:pPr algn="ctr"/>
            <a:r>
              <a:rPr lang="es-BO" sz="2300" dirty="0">
                <a:solidFill>
                  <a:schemeClr val="tx1"/>
                </a:solidFill>
                <a:latin typeface="Myriad Pro"/>
                <a:cs typeface="Myriad Pro"/>
              </a:rPr>
              <a:t>exposición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324140" y="3265129"/>
            <a:ext cx="2111025" cy="1509889"/>
          </a:xfrm>
          <a:prstGeom prst="roundRect">
            <a:avLst/>
          </a:prstGeom>
          <a:noFill/>
          <a:ln w="6350">
            <a:solidFill>
              <a:srgbClr val="00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BO" sz="2300" dirty="0">
                <a:solidFill>
                  <a:schemeClr val="tx1"/>
                </a:solidFill>
                <a:latin typeface="Myriad Pro"/>
                <a:cs typeface="Myriad Pro"/>
              </a:rPr>
              <a:t>ESCENARIOS DE RIESGO EN TIEMPO REAL</a:t>
            </a:r>
          </a:p>
        </p:txBody>
      </p:sp>
      <p:sp>
        <p:nvSpPr>
          <p:cNvPr id="5" name="Plus 4"/>
          <p:cNvSpPr/>
          <p:nvPr/>
        </p:nvSpPr>
        <p:spPr>
          <a:xfrm>
            <a:off x="4739919" y="3702573"/>
            <a:ext cx="536223" cy="578556"/>
          </a:xfrm>
          <a:prstGeom prst="mathPlus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qual 12"/>
          <p:cNvSpPr/>
          <p:nvPr/>
        </p:nvSpPr>
        <p:spPr>
          <a:xfrm>
            <a:off x="7689140" y="3730795"/>
            <a:ext cx="522111" cy="578556"/>
          </a:xfrm>
          <a:prstGeom prst="mathEqual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73723" y="5987425"/>
            <a:ext cx="10471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Usos múltiple: </a:t>
            </a:r>
            <a:r>
              <a:rPr lang="es-ES" sz="2400" dirty="0"/>
              <a:t>Acceso simultáneo de diferentes tipologías de usuarios</a:t>
            </a:r>
          </a:p>
        </p:txBody>
      </p:sp>
    </p:spTree>
    <p:extLst>
      <p:ext uri="{BB962C8B-B14F-4D97-AF65-F5344CB8AC3E}">
        <p14:creationId xmlns:p14="http://schemas.microsoft.com/office/powerpoint/2010/main" val="44043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0000" y="468000"/>
            <a:ext cx="10440000" cy="72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s-ES_tradnl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Evaluación del riesgo en tiempo </a:t>
            </a:r>
            <a:r>
              <a:rPr lang="es-ES_tradnl" sz="3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</a:t>
            </a:r>
            <a:endParaRPr lang="es-ES_tradnl" sz="36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03512" y="1413912"/>
            <a:ext cx="5647547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Clr>
                <a:schemeClr val="bg1"/>
              </a:buClr>
            </a:pPr>
            <a:r>
              <a:rPr lang="es-ES_tradnl" sz="5000" dirty="0">
                <a:solidFill>
                  <a:srgbClr val="FF0000"/>
                </a:solidFill>
                <a:latin typeface="Arial" charset="0"/>
              </a:rPr>
              <a:t>R (t) </a:t>
            </a:r>
            <a:r>
              <a:rPr lang="es-ES_tradnl" sz="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=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500165" y="4927368"/>
            <a:ext cx="3888432" cy="47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Clr>
                <a:schemeClr val="bg1"/>
              </a:buClr>
            </a:pPr>
            <a:r>
              <a:rPr lang="es-ES_tradnl" sz="2400" dirty="0">
                <a:solidFill>
                  <a:srgbClr val="FFC000"/>
                </a:solidFill>
                <a:latin typeface="Arial" charset="0"/>
              </a:rPr>
              <a:t>Información casi-estática</a:t>
            </a:r>
          </a:p>
        </p:txBody>
      </p:sp>
      <p:pic>
        <p:nvPicPr>
          <p:cNvPr id="9" name="Picture 4" descr="C:\Documents and Settings\Dimitri Dello Buono\Desktop\Immagini e Icone Utili\gis (1)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214112"/>
            <a:ext cx="361782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5519936" y="5487846"/>
            <a:ext cx="51480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Población y infraestructuras vulnerables, escenarios sintéticos de amenazas, recursos para la emergencia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087739" y="3102184"/>
            <a:ext cx="55801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Pronóstico meteorológico numérico a medio y corto plazo,</a:t>
            </a:r>
          </a:p>
          <a:p>
            <a:pPr lvl="1"/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Pronóstico climatológico,</a:t>
            </a:r>
          </a:p>
          <a:p>
            <a:pPr lvl="1"/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monitoreo </a:t>
            </a:r>
            <a:r>
              <a:rPr lang="es-ES_tradnl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hidro</a:t>
            </a:r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-meteorológico,</a:t>
            </a:r>
          </a:p>
          <a:p>
            <a:pPr lvl="1"/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pronóstico de impactos, …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1" y="1989976"/>
            <a:ext cx="3240360" cy="2304256"/>
          </a:xfrm>
          <a:prstGeom prst="rect">
            <a:avLst/>
          </a:prstGeom>
          <a:scene3d>
            <a:camera prst="isometricOffAxis2Top">
              <a:rot lat="19642066" lon="4597476" rev="17033465"/>
            </a:camera>
            <a:lightRig rig="threePt" dir="t"/>
          </a:scene3d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354600" y="1413912"/>
            <a:ext cx="266429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buClr>
                <a:schemeClr val="bg1"/>
              </a:buClr>
            </a:pPr>
            <a:r>
              <a:rPr lang="es-ES_tradnl" sz="5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</a:rPr>
              <a:t>E</a:t>
            </a:r>
            <a:r>
              <a:rPr lang="es-ES_tradnl" sz="5000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_tradnl" sz="5000" dirty="0">
                <a:latin typeface="Arial" charset="0"/>
              </a:rPr>
              <a:t>x</a:t>
            </a:r>
            <a:r>
              <a:rPr lang="es-ES_tradnl" sz="5000" dirty="0">
                <a:solidFill>
                  <a:srgbClr val="595959"/>
                </a:solidFill>
                <a:latin typeface="Arial" charset="0"/>
              </a:rPr>
              <a:t> </a:t>
            </a:r>
            <a:r>
              <a:rPr lang="es-ES_tradnl" sz="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</a:rPr>
              <a:t>V</a:t>
            </a:r>
            <a:r>
              <a:rPr lang="es-ES_tradnl" sz="5000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s-ES_tradnl" sz="5000" dirty="0">
                <a:latin typeface="Arial" charset="0"/>
              </a:rPr>
              <a:t>x</a:t>
            </a:r>
            <a:r>
              <a:rPr lang="es-ES_tradnl" sz="5000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 </a:t>
            </a:r>
            <a:endParaRPr lang="es-ES_tradnl" sz="5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586699" y="1413912"/>
            <a:ext cx="189468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buClr>
                <a:schemeClr val="bg1"/>
              </a:buClr>
            </a:pPr>
            <a:r>
              <a:rPr lang="es-ES_tradnl" sz="5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</a:rPr>
              <a:t>H (t)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528296" y="2580205"/>
            <a:ext cx="4680669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Clr>
                <a:schemeClr val="bg1"/>
              </a:buClr>
            </a:pPr>
            <a:r>
              <a:rPr lang="es-ES_tradnl" sz="2400" dirty="0">
                <a:solidFill>
                  <a:srgbClr val="00FF00"/>
                </a:solidFill>
                <a:latin typeface="Arial" charset="0"/>
              </a:rPr>
              <a:t>Información en tiempo real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593740" y="1465356"/>
            <a:ext cx="1122933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buClr>
                <a:schemeClr val="bg1"/>
              </a:buClr>
            </a:pPr>
            <a:endParaRPr lang="es-ES_tradnl" sz="5000" dirty="0">
              <a:solidFill>
                <a:schemeClr val="accent4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40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14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615933" y="1346201"/>
            <a:ext cx="8414839" cy="118261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500" b="1" dirty="0">
                <a:latin typeface="Myriad Pro"/>
                <a:cs typeface="Myriad Pro"/>
              </a:rPr>
              <a:t>DATOS </a:t>
            </a:r>
          </a:p>
          <a:p>
            <a:r>
              <a:rPr lang="en-US" sz="2500" b="1" dirty="0">
                <a:latin typeface="Myriad Pro"/>
                <a:cs typeface="Myriad Pro"/>
              </a:rPr>
              <a:t>ESTATICOS</a:t>
            </a:r>
          </a:p>
        </p:txBody>
      </p:sp>
      <p:pic>
        <p:nvPicPr>
          <p:cNvPr id="2" name="Picture 1" descr="METEO_forecast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547" y="5068812"/>
            <a:ext cx="806056" cy="51096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882428" y="2928707"/>
            <a:ext cx="2680858" cy="1146582"/>
          </a:xfrm>
          <a:prstGeom prst="roundRect">
            <a:avLst/>
          </a:prstGeom>
          <a:noFill/>
          <a:ln w="6350">
            <a:solidFill>
              <a:srgbClr val="00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Myriad Pro"/>
                <a:cs typeface="Myriad Pro"/>
              </a:rPr>
              <a:t>DIFUSIÓN Y COMUNICACIÓN</a:t>
            </a:r>
          </a:p>
          <a:p>
            <a:pPr algn="ctr"/>
            <a:r>
              <a:rPr lang="en-US" sz="2500" b="1" dirty="0">
                <a:solidFill>
                  <a:schemeClr val="tx1"/>
                </a:solidFill>
                <a:latin typeface="Myriad Pro"/>
                <a:cs typeface="Myriad Pro"/>
              </a:rPr>
              <a:t>DE ALERTAS</a:t>
            </a:r>
          </a:p>
        </p:txBody>
      </p:sp>
      <p:pic>
        <p:nvPicPr>
          <p:cNvPr id="24" name="Picture 23" descr="alert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772" y="2394191"/>
            <a:ext cx="532515" cy="487496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615933" y="4394200"/>
            <a:ext cx="8414838" cy="223071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500" b="1" dirty="0">
                <a:latin typeface="Myriad Pro"/>
                <a:cs typeface="Myriad Pro"/>
              </a:rPr>
              <a:t>DATOS </a:t>
            </a:r>
          </a:p>
          <a:p>
            <a:r>
              <a:rPr lang="en-US" sz="2500" b="1" dirty="0">
                <a:latin typeface="Myriad Pro"/>
                <a:cs typeface="Myriad Pro"/>
              </a:rPr>
              <a:t>DINAMICOS</a:t>
            </a:r>
          </a:p>
          <a:p>
            <a:r>
              <a:rPr lang="en-US" sz="2500" b="1" dirty="0">
                <a:latin typeface="Myriad Pro"/>
                <a:cs typeface="Myriad Pro"/>
              </a:rPr>
              <a:t>24/7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265436" y="4450621"/>
            <a:ext cx="5201678" cy="570112"/>
          </a:xfrm>
          <a:prstGeom prst="roundRect">
            <a:avLst/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Myriad Pro"/>
                <a:cs typeface="Myriad Pro"/>
              </a:rPr>
              <a:t>AMENAZA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265437" y="5613883"/>
            <a:ext cx="1277537" cy="896734"/>
          </a:xfrm>
          <a:prstGeom prst="roundRect">
            <a:avLst/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Myriad Pro"/>
                <a:cs typeface="Myriad Pro"/>
              </a:rPr>
              <a:t>METEO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42974" y="5613884"/>
            <a:ext cx="1797046" cy="448367"/>
          </a:xfrm>
          <a:prstGeom prst="roundRect">
            <a:avLst/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yriad Pro"/>
                <a:cs typeface="Myriad Pro"/>
              </a:rPr>
              <a:t>PRONÓSTICO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542974" y="6062251"/>
            <a:ext cx="1797047" cy="448367"/>
          </a:xfrm>
          <a:prstGeom prst="roundRect">
            <a:avLst/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Myriad Pro"/>
                <a:cs typeface="Myriad Pro"/>
              </a:rPr>
              <a:t>TIEMPO REAL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265437" y="1490317"/>
            <a:ext cx="2865893" cy="914491"/>
          </a:xfrm>
          <a:prstGeom prst="roundRect">
            <a:avLst/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Myriad Pro"/>
                <a:cs typeface="Myriad Pro"/>
              </a:rPr>
              <a:t>VULNERABILIDAD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882428" y="5613883"/>
            <a:ext cx="1584687" cy="896734"/>
          </a:xfrm>
          <a:prstGeom prst="roundRect">
            <a:avLst/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Myriad Pro"/>
                <a:cs typeface="Myriad Pro"/>
              </a:rPr>
              <a:t>MODELO HIDRO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7428283" y="5847360"/>
            <a:ext cx="373513" cy="389468"/>
          </a:xfrm>
          <a:prstGeom prst="rightArrow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 rot="16200000">
            <a:off x="4326103" y="5100722"/>
            <a:ext cx="373513" cy="389468"/>
          </a:xfrm>
          <a:prstGeom prst="rightArrow">
            <a:avLst/>
          </a:prstGeom>
          <a:noFill/>
          <a:ln w="381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16200000">
            <a:off x="8980700" y="5100723"/>
            <a:ext cx="373513" cy="389468"/>
          </a:xfrm>
          <a:prstGeom prst="rightArrow">
            <a:avLst/>
          </a:prstGeom>
          <a:noFill/>
          <a:ln w="3810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265437" y="2847623"/>
            <a:ext cx="2865892" cy="1227666"/>
          </a:xfrm>
          <a:prstGeom prst="roundRect">
            <a:avLst/>
          </a:prstGeom>
          <a:noFill/>
          <a:ln w="6350">
            <a:solidFill>
              <a:srgbClr val="00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Myriad Pro"/>
                <a:cs typeface="Myriad Pro"/>
              </a:rPr>
              <a:t>EVALUACIÓN DEL RIESGO EN TIEMPO REAL</a:t>
            </a:r>
          </a:p>
        </p:txBody>
      </p:sp>
      <p:pic>
        <p:nvPicPr>
          <p:cNvPr id="43" name="Picture 42" descr="flood_forecast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762" y="5066366"/>
            <a:ext cx="767683" cy="486639"/>
          </a:xfrm>
          <a:prstGeom prst="rect">
            <a:avLst/>
          </a:prstGeom>
        </p:spPr>
      </p:pic>
      <p:sp>
        <p:nvSpPr>
          <p:cNvPr id="44" name="Right Arrow 43"/>
          <p:cNvSpPr/>
          <p:nvPr/>
        </p:nvSpPr>
        <p:spPr>
          <a:xfrm rot="16200000">
            <a:off x="5618675" y="4057852"/>
            <a:ext cx="238070" cy="389470"/>
          </a:xfrm>
          <a:prstGeom prst="rightArrow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 rot="16200000" flipH="1">
            <a:off x="5638699" y="2494886"/>
            <a:ext cx="198019" cy="389470"/>
          </a:xfrm>
          <a:prstGeom prst="rightArrow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7340021" y="3368156"/>
            <a:ext cx="373513" cy="389468"/>
          </a:xfrm>
          <a:prstGeom prst="rightArrow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OSP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19" y="1612668"/>
            <a:ext cx="763705" cy="53967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762" y="1585490"/>
            <a:ext cx="579627" cy="5668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031" y="1613466"/>
            <a:ext cx="640384" cy="538875"/>
          </a:xfrm>
          <a:prstGeom prst="rect">
            <a:avLst/>
          </a:prstGeom>
        </p:spPr>
      </p:pic>
      <p:sp>
        <p:nvSpPr>
          <p:cNvPr id="31" name="Titolo 1"/>
          <p:cNvSpPr txBox="1">
            <a:spLocks/>
          </p:cNvSpPr>
          <p:nvPr/>
        </p:nvSpPr>
        <p:spPr bwMode="auto">
          <a:xfrm>
            <a:off x="720000" y="467999"/>
            <a:ext cx="1044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defTabSz="457200">
              <a:spcBef>
                <a:spcPct val="0"/>
              </a:spcBef>
              <a:buNone/>
              <a:defRPr sz="3600" b="1" i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dirty="0"/>
              <a:t>Elaboración de escenarios de </a:t>
            </a:r>
            <a:r>
              <a:rPr lang="es-ES_tradnl" dirty="0" smtClean="0"/>
              <a:t>impacto</a:t>
            </a:r>
            <a:endParaRPr lang="es-ES_tradnl" dirty="0"/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104" y="3072785"/>
            <a:ext cx="763694" cy="87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8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5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4" grpId="0" animBg="1"/>
      <p:bldP spid="35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700" y="2356597"/>
            <a:ext cx="8220075" cy="2016983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Implementación de la plataforma </a:t>
            </a:r>
            <a:r>
              <a:rPr lang="es-ES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DEWETRA </a:t>
            </a:r>
            <a:r>
              <a:rPr lang="es-ES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Bolivia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574" y="498515"/>
            <a:ext cx="1858078" cy="18580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355" y="2356597"/>
            <a:ext cx="3649379" cy="1216459"/>
          </a:xfrm>
          <a:prstGeom prst="rect">
            <a:avLst/>
          </a:prstGeom>
        </p:spPr>
      </p:pic>
      <p:pic>
        <p:nvPicPr>
          <p:cNvPr id="9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7254" y="4373580"/>
            <a:ext cx="1567492" cy="1593084"/>
          </a:xfrm>
          <a:prstGeom prst="rect">
            <a:avLst/>
          </a:prstGeom>
        </p:spPr>
      </p:pic>
      <p:pic>
        <p:nvPicPr>
          <p:cNvPr id="10" name="Immagine 5" descr="AICS_HEADER_530x130_E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890" y="4754257"/>
            <a:ext cx="3390900" cy="83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9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720000" y="468000"/>
            <a:ext cx="10440000" cy="72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_tradnl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experiencia en Bolivia, actividades del SENAMHI relacionadas con la plataforma DEWETRA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1" y="248725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019300" y="1373922"/>
            <a:ext cx="941070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2012-2013, proyecto </a:t>
            </a:r>
            <a:r>
              <a:rPr lang="es-ES_tradnl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Cooperación Italiana y FAO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(Fase I)</a:t>
            </a:r>
          </a:p>
          <a:p>
            <a:pPr marL="1085850" lvl="1" indent="-342900">
              <a:buFont typeface="Arial" charset="0"/>
              <a:buChar char="•"/>
            </a:pPr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Implementación plataforma </a:t>
            </a:r>
            <a:r>
              <a:rPr lang="es-ES_tradnl" sz="2000" dirty="0">
                <a:solidFill>
                  <a:srgbClr val="00FF00"/>
                </a:solidFill>
                <a:latin typeface="Calibri"/>
                <a:ea typeface="ＭＳ Ｐゴシック" charset="-128"/>
                <a:cs typeface="Calibri"/>
              </a:rPr>
              <a:t>Dewetra</a:t>
            </a:r>
            <a:r>
              <a:rPr lang="es-ES_tradnl" sz="2000" dirty="0">
                <a:solidFill>
                  <a:srgbClr val="00FF00"/>
                </a:solidFill>
                <a:latin typeface="Calibri"/>
                <a:ea typeface="ＭＳ Ｐゴシック" pitchFamily="34" charset="-128"/>
                <a:cs typeface="Calibri"/>
              </a:rPr>
              <a:t> </a:t>
            </a:r>
          </a:p>
          <a:p>
            <a:pPr marL="1085850" lvl="1" indent="-342900">
              <a:buFont typeface="Arial" charset="0"/>
              <a:buChar char="•"/>
            </a:pPr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Protocolos de comunicación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 SENAMHI – VIDECI</a:t>
            </a:r>
            <a:endParaRPr lang="es-ES_tradnl" sz="2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marL="1085850" lvl="1" indent="-342900">
              <a:buFont typeface="Arial" charset="0"/>
              <a:buChar char="•"/>
            </a:pPr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Modelo meteorológico a la escala limitada (WRF - 10km)</a:t>
            </a:r>
          </a:p>
          <a:p>
            <a:endParaRPr lang="es-ES_tradnl" sz="2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2015-2016, proyecto </a:t>
            </a:r>
            <a:r>
              <a:rPr lang="es-ES_tradnl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Cooperación Italiana y FAO 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(Fase II)</a:t>
            </a:r>
          </a:p>
          <a:p>
            <a:pPr marL="1085850" lvl="1" indent="-342900">
              <a:buFont typeface="Arial" charset="0"/>
              <a:buChar char="•"/>
            </a:pPr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Modelación hidrológica cuencas Chapare y San Juan del Oro</a:t>
            </a:r>
          </a:p>
          <a:p>
            <a:pPr marL="1085850" lvl="1" indent="-342900">
              <a:buFont typeface="Arial" charset="0"/>
              <a:buChar char="•"/>
            </a:pPr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Recolección datos </a:t>
            </a:r>
            <a:r>
              <a:rPr lang="es-ES_tradn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hidro</a:t>
            </a:r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-meteorológicos</a:t>
            </a:r>
          </a:p>
          <a:p>
            <a:pPr marL="342900" indent="-342900">
              <a:buFont typeface="Arial" charset="0"/>
              <a:buChar char="•"/>
            </a:pPr>
            <a:endParaRPr lang="es-ES_tradnl" sz="2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2016, proyecto </a:t>
            </a:r>
            <a:r>
              <a:rPr lang="es-ES_tradnl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Tarope</a:t>
            </a:r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, </a:t>
            </a:r>
            <a:r>
              <a:rPr lang="es-ES_tradnl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ECHO con </a:t>
            </a:r>
            <a:r>
              <a:rPr lang="es-ES_tradnl" sz="2200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Vision</a:t>
            </a:r>
            <a:r>
              <a:rPr lang="es-ES_tradnl" sz="22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 Mundial y GVC</a:t>
            </a:r>
          </a:p>
          <a:p>
            <a:pPr marL="1085850" lvl="1" indent="-342900">
              <a:buFont typeface="Arial" charset="0"/>
              <a:buChar char="•"/>
            </a:pPr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Modelación hidrológica de la cuenca del Beni</a:t>
            </a:r>
          </a:p>
          <a:p>
            <a:pPr marL="1085850" lvl="1" indent="-342900">
              <a:buFont typeface="Arial" charset="0"/>
              <a:buChar char="•"/>
            </a:pPr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Instalación de estaciones meteorológicas Open-Hardware. </a:t>
            </a:r>
          </a:p>
          <a:p>
            <a:pPr marL="1085850" lvl="1" indent="-342900">
              <a:buFont typeface="Arial" charset="0"/>
              <a:buChar char="•"/>
            </a:pPr>
            <a:endParaRPr lang="es-ES_tradnl" sz="2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s-ES_tradn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Proyectos en curso:</a:t>
            </a:r>
          </a:p>
          <a:p>
            <a:pPr marL="1085850" lvl="1" indent="-342900">
              <a:buFont typeface="Arial" charset="0"/>
              <a:buChar char="•"/>
            </a:pPr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Proyecto </a:t>
            </a:r>
            <a:r>
              <a:rPr lang="es-ES_tradnl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Wirwina</a:t>
            </a:r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, </a:t>
            </a:r>
            <a:r>
              <a:rPr lang="es-ES_tradnl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ECHO</a:t>
            </a:r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. Fortalecimiento red de observación SENAMHI</a:t>
            </a:r>
          </a:p>
          <a:p>
            <a:pPr marL="1085850" lvl="1" indent="-342900">
              <a:buFont typeface="Arial" charset="0"/>
              <a:buChar char="•"/>
            </a:pPr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Proyecto </a:t>
            </a:r>
            <a:r>
              <a:rPr lang="es-ES_tradnl" sz="2000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Coop</a:t>
            </a:r>
            <a:r>
              <a:rPr lang="es-ES_tradnl" sz="20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. Italiana y FAO </a:t>
            </a:r>
            <a:r>
              <a:rPr lang="es-ES_tradn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ＭＳ Ｐゴシック" pitchFamily="34" charset="-128"/>
                <a:cs typeface="Calibri"/>
              </a:rPr>
              <a:t>(Fase III).  Pronóstico de incendios forestales (modelo RISICO)</a:t>
            </a:r>
          </a:p>
        </p:txBody>
      </p:sp>
      <p:cxnSp>
        <p:nvCxnSpPr>
          <p:cNvPr id="5" name="Connettore 2 4"/>
          <p:cNvCxnSpPr/>
          <p:nvPr/>
        </p:nvCxnSpPr>
        <p:spPr>
          <a:xfrm flipH="1">
            <a:off x="1816100" y="1485900"/>
            <a:ext cx="12700" cy="5068888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93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olo 1"/>
          <p:cNvSpPr txBox="1">
            <a:spLocks/>
          </p:cNvSpPr>
          <p:nvPr/>
        </p:nvSpPr>
        <p:spPr bwMode="auto">
          <a:xfrm>
            <a:off x="720000" y="468000"/>
            <a:ext cx="1044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s-ES_tradnl" sz="3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La Plataforma </a:t>
            </a:r>
            <a:r>
              <a:rPr lang="es-ES_tradnl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DEWETRA utilizada </a:t>
            </a:r>
            <a:r>
              <a:rPr lang="es-ES_tradnl" sz="3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por diferentes instituciones</a:t>
            </a:r>
          </a:p>
        </p:txBody>
      </p:sp>
      <p:pic>
        <p:nvPicPr>
          <p:cNvPr id="20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83" y="1481183"/>
            <a:ext cx="7420868" cy="4064666"/>
          </a:xfrm>
          <a:prstGeom prst="rect">
            <a:avLst/>
          </a:prstGeom>
        </p:spPr>
      </p:pic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1524001" y="248725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650974" y="5714319"/>
            <a:ext cx="88868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200" dirty="0">
                <a:ea typeface="+mj-ea"/>
                <a:cs typeface="+mj-cs"/>
              </a:rPr>
              <a:t>Diferentes usuarios, diferentes </a:t>
            </a:r>
            <a:r>
              <a:rPr lang="es-ES" sz="2200" dirty="0">
                <a:solidFill>
                  <a:srgbClr val="FFFF00"/>
                </a:solidFill>
                <a:ea typeface="+mj-ea"/>
                <a:cs typeface="+mj-cs"/>
              </a:rPr>
              <a:t>perfiles</a:t>
            </a:r>
            <a:r>
              <a:rPr lang="es-ES" sz="2200" dirty="0">
                <a:ea typeface="+mj-ea"/>
                <a:cs typeface="+mj-cs"/>
              </a:rPr>
              <a:t> de acceso a la plataforma y a los datos</a:t>
            </a:r>
          </a:p>
        </p:txBody>
      </p:sp>
      <p:sp>
        <p:nvSpPr>
          <p:cNvPr id="13" name="Rounded Rectangle 27"/>
          <p:cNvSpPr/>
          <p:nvPr/>
        </p:nvSpPr>
        <p:spPr>
          <a:xfrm>
            <a:off x="1650974" y="2299408"/>
            <a:ext cx="2178456" cy="7450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Myriad Pro"/>
                <a:cs typeface="Myriad Pro"/>
              </a:rPr>
              <a:t>SENAMHI</a:t>
            </a:r>
          </a:p>
        </p:txBody>
      </p:sp>
      <p:sp>
        <p:nvSpPr>
          <p:cNvPr id="14" name="Rounded Rectangle 28"/>
          <p:cNvSpPr/>
          <p:nvPr/>
        </p:nvSpPr>
        <p:spPr>
          <a:xfrm>
            <a:off x="8359396" y="2299408"/>
            <a:ext cx="2178456" cy="7450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Myriad Pro"/>
                <a:cs typeface="Myriad Pro"/>
              </a:rPr>
              <a:t>VIDECI</a:t>
            </a:r>
          </a:p>
        </p:txBody>
      </p:sp>
      <p:sp>
        <p:nvSpPr>
          <p:cNvPr id="15" name="Rounded Rectangle 33"/>
          <p:cNvSpPr/>
          <p:nvPr/>
        </p:nvSpPr>
        <p:spPr>
          <a:xfrm>
            <a:off x="1650974" y="4135846"/>
            <a:ext cx="2178456" cy="7450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Myriad Pro"/>
                <a:cs typeface="Myriad Pro"/>
              </a:rPr>
              <a:t>MDRyT</a:t>
            </a:r>
          </a:p>
        </p:txBody>
      </p:sp>
      <p:sp>
        <p:nvSpPr>
          <p:cNvPr id="16" name="Rounded Rectangle 37"/>
          <p:cNvSpPr/>
          <p:nvPr/>
        </p:nvSpPr>
        <p:spPr>
          <a:xfrm>
            <a:off x="1650974" y="3196839"/>
            <a:ext cx="2178456" cy="7450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Myriad Pro"/>
                <a:cs typeface="Myriad Pro"/>
              </a:rPr>
              <a:t>MMAyA</a:t>
            </a:r>
          </a:p>
        </p:txBody>
      </p:sp>
      <p:sp>
        <p:nvSpPr>
          <p:cNvPr id="17" name="Rounded Rectangle 38"/>
          <p:cNvSpPr/>
          <p:nvPr/>
        </p:nvSpPr>
        <p:spPr>
          <a:xfrm>
            <a:off x="8359396" y="3196839"/>
            <a:ext cx="2178456" cy="7450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Myriad Pro"/>
                <a:cs typeface="Myriad Pro"/>
              </a:rPr>
              <a:t>SEARPI</a:t>
            </a:r>
          </a:p>
        </p:txBody>
      </p:sp>
      <p:sp>
        <p:nvSpPr>
          <p:cNvPr id="18" name="Rounded Rectangle 38"/>
          <p:cNvSpPr/>
          <p:nvPr/>
        </p:nvSpPr>
        <p:spPr>
          <a:xfrm>
            <a:off x="8359396" y="4135845"/>
            <a:ext cx="2178456" cy="7450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Myriad Pro"/>
                <a:cs typeface="Myriad Pro"/>
              </a:rPr>
              <a:t>ENDE-CORANI</a:t>
            </a:r>
          </a:p>
        </p:txBody>
      </p:sp>
    </p:spTree>
    <p:extLst>
      <p:ext uri="{BB962C8B-B14F-4D97-AF65-F5344CB8AC3E}">
        <p14:creationId xmlns:p14="http://schemas.microsoft.com/office/powerpoint/2010/main" val="30919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720000" y="468000"/>
            <a:ext cx="10440000" cy="72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s-ES_tradnl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Datos en tiempo real: estaciones </a:t>
            </a:r>
            <a:r>
              <a:rPr lang="es-ES_tradnl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hidro-meteo</a:t>
            </a:r>
            <a:endParaRPr lang="es-ES_tradnl" sz="36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1" y="248725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6902" y="1525687"/>
            <a:ext cx="8343899" cy="44322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6"/>
          <p:cNvSpPr/>
          <p:nvPr/>
        </p:nvSpPr>
        <p:spPr>
          <a:xfrm>
            <a:off x="720000" y="6107712"/>
            <a:ext cx="10976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i="1" dirty="0" err="1">
                <a:ea typeface="+mj-ea"/>
                <a:cs typeface="+mj-cs"/>
              </a:rPr>
              <a:t>e.g</a:t>
            </a:r>
            <a:r>
              <a:rPr lang="es-ES" i="1" dirty="0">
                <a:ea typeface="+mj-ea"/>
                <a:cs typeface="+mj-cs"/>
              </a:rPr>
              <a:t>. Lluvia observada por la estación de </a:t>
            </a:r>
            <a:r>
              <a:rPr lang="es-ES" i="1" dirty="0" err="1">
                <a:ea typeface="+mj-ea"/>
                <a:cs typeface="+mj-cs"/>
              </a:rPr>
              <a:t>Sapecho</a:t>
            </a:r>
            <a:r>
              <a:rPr lang="es-ES" i="1" dirty="0">
                <a:ea typeface="+mj-ea"/>
                <a:cs typeface="+mj-cs"/>
              </a:rPr>
              <a:t>* instalado por el proyecto </a:t>
            </a:r>
            <a:r>
              <a:rPr lang="es-ES" i="1" dirty="0" err="1">
                <a:ea typeface="+mj-ea"/>
                <a:cs typeface="+mj-cs"/>
              </a:rPr>
              <a:t>Tarope</a:t>
            </a:r>
            <a:r>
              <a:rPr lang="es-ES" i="1" dirty="0">
                <a:ea typeface="+mj-ea"/>
                <a:cs typeface="+mj-cs"/>
              </a:rPr>
              <a:t>, lluvia detectada por satélite (GSMAP)</a:t>
            </a:r>
          </a:p>
        </p:txBody>
      </p:sp>
      <p:sp>
        <p:nvSpPr>
          <p:cNvPr id="2" name="Rettangolo 1"/>
          <p:cNvSpPr/>
          <p:nvPr/>
        </p:nvSpPr>
        <p:spPr>
          <a:xfrm>
            <a:off x="9202058" y="6507822"/>
            <a:ext cx="2828018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sz="1000" i="1" dirty="0"/>
              <a:t>* </a:t>
            </a:r>
            <a:r>
              <a:rPr lang="es-ES" sz="1000" i="1" dirty="0" err="1"/>
              <a:t>Acrostation</a:t>
            </a:r>
            <a:r>
              <a:rPr lang="es-ES" sz="1000" i="1" dirty="0"/>
              <a:t> con medición a los 5 minutos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01183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6" y="1820690"/>
            <a:ext cx="8629469" cy="4408660"/>
          </a:xfrm>
          <a:prstGeom prst="rect">
            <a:avLst/>
          </a:prstGeom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720000" y="468000"/>
            <a:ext cx="10440000" cy="72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ES_tradnl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Datos en tiempo real: modelos de </a:t>
            </a:r>
            <a:r>
              <a:rPr lang="es-ES_tradnl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</a:t>
            </a:r>
            <a:r>
              <a:rPr lang="es-E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</a:t>
            </a:r>
            <a:r>
              <a:rPr lang="es-ES_tradnl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stico</a:t>
            </a:r>
            <a:r>
              <a:rPr lang="es-ES_tradnl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meteorológicos</a:t>
            </a:r>
          </a:p>
        </p:txBody>
      </p:sp>
      <p:sp>
        <p:nvSpPr>
          <p:cNvPr id="4" name="Rettangolo 3"/>
          <p:cNvSpPr/>
          <p:nvPr/>
        </p:nvSpPr>
        <p:spPr>
          <a:xfrm>
            <a:off x="1524000" y="6229350"/>
            <a:ext cx="88868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i="1" dirty="0" err="1">
                <a:ea typeface="+mj-ea"/>
                <a:cs typeface="+mj-cs"/>
              </a:rPr>
              <a:t>e.g</a:t>
            </a:r>
            <a:r>
              <a:rPr lang="es-ES" i="1" dirty="0">
                <a:ea typeface="+mj-ea"/>
                <a:cs typeface="+mj-cs"/>
              </a:rPr>
              <a:t>. lluvia cumulada por el modelo a la escala limitada WRF BOLIVIA (10km)</a:t>
            </a:r>
          </a:p>
        </p:txBody>
      </p:sp>
    </p:spTree>
    <p:extLst>
      <p:ext uri="{BB962C8B-B14F-4D97-AF65-F5344CB8AC3E}">
        <p14:creationId xmlns:p14="http://schemas.microsoft.com/office/powerpoint/2010/main" val="16249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3577</TotalTime>
  <Words>1049</Words>
  <Application>Microsoft Office PowerPoint</Application>
  <PresentationFormat>Panorámica</PresentationFormat>
  <Paragraphs>178</Paragraphs>
  <Slides>18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ＭＳ 明朝</vt:lpstr>
      <vt:lpstr>ＭＳ Ｐゴシック</vt:lpstr>
      <vt:lpstr>Arial</vt:lpstr>
      <vt:lpstr>Arial Narrow</vt:lpstr>
      <vt:lpstr>Calibri</vt:lpstr>
      <vt:lpstr>Century Gothic</vt:lpstr>
      <vt:lpstr>Myriad Pro</vt:lpstr>
      <vt:lpstr>Times New Roman</vt:lpstr>
      <vt:lpstr>Wingdings 3</vt:lpstr>
      <vt:lpstr>Ion</vt:lpstr>
      <vt:lpstr>Sistemas Nacionales de Alerta Temprana: replicando en los países vecinos la experiencia exitosa de la plataforma DEWETRA</vt:lpstr>
      <vt:lpstr>Objetivo de la plataforma DEWETRA</vt:lpstr>
      <vt:lpstr>Evaluación del riesgo en tiempo real</vt:lpstr>
      <vt:lpstr>Presentación de PowerPoint</vt:lpstr>
      <vt:lpstr>Implementación de la plataforma DEWETRA en Bolivia </vt:lpstr>
      <vt:lpstr>La experiencia en Bolivia, actividades del SENAMHI relacionadas con la plataforma DEWETRA</vt:lpstr>
      <vt:lpstr>Presentación de PowerPoint</vt:lpstr>
      <vt:lpstr>Datos en tiempo real: estaciones hidro-meteo</vt:lpstr>
      <vt:lpstr>Datos en tiempo real: modelos de pronóstico meteorológicos</vt:lpstr>
      <vt:lpstr>Datos en tiempo real: modelos de pronóstico hidrológico </vt:lpstr>
      <vt:lpstr>Datos en tiempo real: modelos de pronóstico de inundación</vt:lpstr>
      <vt:lpstr>Escenario de riesgo en tiempo real: pronóstico de inundación y viviendas posiblemente afectadas </vt:lpstr>
      <vt:lpstr>Interoperabilidad de DEWETRA y integración con otras herramientas</vt:lpstr>
      <vt:lpstr>Presentación de PowerPoint</vt:lpstr>
      <vt:lpstr>Presentación de PowerPoint</vt:lpstr>
      <vt:lpstr>Logros principales de las actividades en Bolivia</vt:lpstr>
      <vt:lpstr>Replicar la experiencia en los países vecinos</vt:lpstr>
      <vt:lpstr>GRACIAS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 Beni</dc:title>
  <dc:creator>Leo Erick Pereyra Rodriguez</dc:creator>
  <cp:lastModifiedBy>Usuario</cp:lastModifiedBy>
  <cp:revision>447</cp:revision>
  <dcterms:created xsi:type="dcterms:W3CDTF">2014-12-26T13:18:00Z</dcterms:created>
  <dcterms:modified xsi:type="dcterms:W3CDTF">2018-06-18T13:37:20Z</dcterms:modified>
</cp:coreProperties>
</file>